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png" ContentType="image/png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937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A12D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3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3" y="6857996"/>
                </a:lnTo>
                <a:lnTo>
                  <a:pt x="2587933" y="0"/>
                </a:lnTo>
                <a:close/>
              </a:path>
            </a:pathLst>
          </a:custGeom>
          <a:solidFill>
            <a:srgbClr val="EFA12D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EFA12D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C77C0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5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85530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855309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937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A12D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3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3" y="6857996"/>
                </a:lnTo>
                <a:lnTo>
                  <a:pt x="2587933" y="0"/>
                </a:lnTo>
                <a:close/>
              </a:path>
            </a:pathLst>
          </a:custGeom>
          <a:solidFill>
            <a:srgbClr val="EFA12D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EFA12D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C77C0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5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85530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855309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EFA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937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A12D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3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3" y="6857996"/>
                </a:lnTo>
                <a:lnTo>
                  <a:pt x="2587933" y="0"/>
                </a:lnTo>
                <a:close/>
              </a:path>
            </a:pathLst>
          </a:custGeom>
          <a:solidFill>
            <a:srgbClr val="EFA12D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EFA12D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C77C0D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5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85530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855309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2498" y="1492453"/>
            <a:ext cx="6747002" cy="48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615" y="2222957"/>
            <a:ext cx="9997440" cy="408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pug.urfu.ru/" TargetMode="External"/><Relationship Id="rId3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hyperlink" Target="http://www.argin.ru/" TargetMode="External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9047" y="779145"/>
            <a:ext cx="9350375" cy="423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79756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C00000"/>
                </a:solidFill>
                <a:latin typeface="Liberation Serif"/>
                <a:cs typeface="Liberation Serif"/>
              </a:rPr>
              <a:t>ФОРУМ</a:t>
            </a:r>
            <a:endParaRPr sz="3000">
              <a:latin typeface="Liberation Serif"/>
              <a:cs typeface="Liberation Serif"/>
            </a:endParaRPr>
          </a:p>
          <a:p>
            <a:pPr algn="ctr" marL="469900" marR="1270635">
              <a:lnSpc>
                <a:spcPct val="100000"/>
              </a:lnSpc>
            </a:pP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выпускников </a:t>
            </a:r>
            <a:r>
              <a:rPr dirty="0" sz="3000" b="1">
                <a:solidFill>
                  <a:srgbClr val="C00000"/>
                </a:solidFill>
                <a:latin typeface="Liberation Serif"/>
                <a:cs typeface="Liberation Serif"/>
              </a:rPr>
              <a:t>советских и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российских</a:t>
            </a:r>
            <a:r>
              <a:rPr dirty="0" sz="3000" spc="-95" b="1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вузов  </a:t>
            </a:r>
            <a:r>
              <a:rPr dirty="0" sz="3000" b="1">
                <a:solidFill>
                  <a:srgbClr val="C00000"/>
                </a:solidFill>
                <a:latin typeface="Liberation Serif"/>
                <a:cs typeface="Liberation Serif"/>
              </a:rPr>
              <a:t>и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молодежи </a:t>
            </a:r>
            <a:r>
              <a:rPr dirty="0" sz="3000" b="1">
                <a:solidFill>
                  <a:srgbClr val="C00000"/>
                </a:solidFill>
                <a:latin typeface="Liberation Serif"/>
                <a:cs typeface="Liberation Serif"/>
              </a:rPr>
              <a:t>в Улан-Баторе,</a:t>
            </a:r>
            <a:r>
              <a:rPr dirty="0" sz="3000" spc="-60" b="1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посвященный</a:t>
            </a:r>
            <a:endParaRPr sz="3000">
              <a:latin typeface="Liberation Serif"/>
              <a:cs typeface="Liberation Serif"/>
            </a:endParaRPr>
          </a:p>
          <a:p>
            <a:pPr algn="ctr" marL="12700" marR="814069">
              <a:lnSpc>
                <a:spcPct val="100000"/>
              </a:lnSpc>
            </a:pP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80-летию </a:t>
            </a:r>
            <a:r>
              <a:rPr dirty="0" sz="3000" spc="-10" b="1">
                <a:solidFill>
                  <a:srgbClr val="C00000"/>
                </a:solidFill>
                <a:latin typeface="Liberation Serif"/>
                <a:cs typeface="Liberation Serif"/>
              </a:rPr>
              <a:t>победы </a:t>
            </a:r>
            <a:r>
              <a:rPr dirty="0" sz="3000" b="1">
                <a:solidFill>
                  <a:srgbClr val="C00000"/>
                </a:solidFill>
                <a:latin typeface="Liberation Serif"/>
                <a:cs typeface="Liberation Serif"/>
              </a:rPr>
              <a:t>советских и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монгольских войск  над Японской Квантунской</a:t>
            </a:r>
            <a:r>
              <a:rPr dirty="0" sz="3000" spc="-30" b="1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армией</a:t>
            </a:r>
            <a:endParaRPr sz="3000">
              <a:latin typeface="Liberation Serif"/>
              <a:cs typeface="Liberation Serif"/>
            </a:endParaRPr>
          </a:p>
          <a:p>
            <a:pPr marL="2545715">
              <a:lnSpc>
                <a:spcPct val="100000"/>
              </a:lnSpc>
            </a:pP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на реке</a:t>
            </a:r>
            <a:r>
              <a:rPr dirty="0" sz="3000" spc="-15" b="1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dirty="0" sz="3000" spc="-5" b="1">
                <a:solidFill>
                  <a:srgbClr val="C00000"/>
                </a:solidFill>
                <a:latin typeface="Liberation Serif"/>
                <a:cs typeface="Liberation Serif"/>
              </a:rPr>
              <a:t>Халхин-Гол</a:t>
            </a:r>
            <a:endParaRPr sz="30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623570" marR="5080" indent="-536575">
              <a:lnSpc>
                <a:spcPct val="100000"/>
              </a:lnSpc>
            </a:pPr>
            <a:r>
              <a:rPr dirty="0" sz="3000" spc="-5" b="1" i="1">
                <a:latin typeface="Liberation Serif"/>
                <a:cs typeface="Liberation Serif"/>
              </a:rPr>
              <a:t>Проект Фонда содействия </a:t>
            </a:r>
            <a:r>
              <a:rPr dirty="0" sz="3000" b="1" i="1">
                <a:latin typeface="Liberation Serif"/>
                <a:cs typeface="Liberation Serif"/>
              </a:rPr>
              <a:t>развитию </a:t>
            </a:r>
            <a:r>
              <a:rPr dirty="0" sz="3000" spc="-5" b="1" i="1">
                <a:latin typeface="Liberation Serif"/>
                <a:cs typeface="Liberation Serif"/>
              </a:rPr>
              <a:t>проектов </a:t>
            </a:r>
            <a:r>
              <a:rPr dirty="0" sz="3000" b="1" i="1">
                <a:latin typeface="Liberation Serif"/>
                <a:cs typeface="Liberation Serif"/>
              </a:rPr>
              <a:t>УрФУ  </a:t>
            </a:r>
            <a:r>
              <a:rPr dirty="0" sz="3000" b="1" i="1">
                <a:latin typeface="Liberation Serif"/>
                <a:cs typeface="Liberation Serif"/>
              </a:rPr>
              <a:t>и </a:t>
            </a:r>
            <a:r>
              <a:rPr dirty="0" sz="3000" spc="-5" b="1" i="1">
                <a:latin typeface="Liberation Serif"/>
                <a:cs typeface="Liberation Serif"/>
              </a:rPr>
              <a:t>выпускников УПИ, УГТУ-УПИ, </a:t>
            </a:r>
            <a:r>
              <a:rPr dirty="0" sz="3000" b="1" i="1">
                <a:latin typeface="Liberation Serif"/>
                <a:cs typeface="Liberation Serif"/>
              </a:rPr>
              <a:t>УрГУ и</a:t>
            </a:r>
            <a:r>
              <a:rPr dirty="0" sz="3000" spc="20" b="1" i="1">
                <a:latin typeface="Liberation Serif"/>
                <a:cs typeface="Liberation Serif"/>
              </a:rPr>
              <a:t> </a:t>
            </a:r>
            <a:r>
              <a:rPr dirty="0" sz="3000" b="1" i="1">
                <a:latin typeface="Liberation Serif"/>
                <a:cs typeface="Liberation Serif"/>
              </a:rPr>
              <a:t>УрФУ</a:t>
            </a:r>
            <a:endParaRPr sz="3000">
              <a:latin typeface="Liberation Serif"/>
              <a:cs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3978" y="5282125"/>
            <a:ext cx="1858579" cy="134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50349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Организация-заявитель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449704"/>
            <a:ext cx="10366375" cy="496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04040"/>
                </a:solidFill>
                <a:latin typeface="Liberation Serif"/>
                <a:cs typeface="Liberation Serif"/>
              </a:rPr>
              <a:t>Фонд </a:t>
            </a:r>
            <a:r>
              <a:rPr dirty="0" sz="1800" spc="-5" b="1">
                <a:solidFill>
                  <a:srgbClr val="404040"/>
                </a:solidFill>
                <a:latin typeface="Liberation Serif"/>
                <a:cs typeface="Liberation Serif"/>
              </a:rPr>
              <a:t>содействия реализации проектов </a:t>
            </a:r>
            <a:r>
              <a:rPr dirty="0" sz="1800" b="1">
                <a:solidFill>
                  <a:srgbClr val="404040"/>
                </a:solidFill>
                <a:latin typeface="Liberation Serif"/>
                <a:cs typeface="Liberation Serif"/>
              </a:rPr>
              <a:t>УрФУ и </a:t>
            </a:r>
            <a:r>
              <a:rPr dirty="0" sz="1800" spc="-5" b="1">
                <a:solidFill>
                  <a:srgbClr val="404040"/>
                </a:solidFill>
                <a:latin typeface="Liberation Serif"/>
                <a:cs typeface="Liberation Serif"/>
              </a:rPr>
              <a:t>выпускников </a:t>
            </a:r>
            <a:r>
              <a:rPr dirty="0" sz="1800" b="1">
                <a:solidFill>
                  <a:srgbClr val="404040"/>
                </a:solidFill>
                <a:latin typeface="Liberation Serif"/>
                <a:cs typeface="Liberation Serif"/>
              </a:rPr>
              <a:t>УПИ, УГТУ-УПИ, </a:t>
            </a:r>
            <a:r>
              <a:rPr dirty="0" sz="1800" spc="-5" b="1">
                <a:solidFill>
                  <a:srgbClr val="404040"/>
                </a:solidFill>
                <a:latin typeface="Liberation Serif"/>
                <a:cs typeface="Liberation Serif"/>
              </a:rPr>
              <a:t>УрГУ,</a:t>
            </a:r>
            <a:r>
              <a:rPr dirty="0" sz="1800" spc="70" b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800" b="1">
                <a:solidFill>
                  <a:srgbClr val="404040"/>
                </a:solidFill>
                <a:latin typeface="Liberation Serif"/>
                <a:cs typeface="Liberation Serif"/>
              </a:rPr>
              <a:t>УрФУ</a:t>
            </a:r>
            <a:endParaRPr sz="18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404040"/>
                </a:solidFill>
                <a:latin typeface="Liberation Serif"/>
                <a:cs typeface="Liberation Serif"/>
              </a:rPr>
              <a:t>создан в 2013</a:t>
            </a:r>
            <a:r>
              <a:rPr dirty="0" sz="1800" spc="-25" b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Liberation Serif"/>
                <a:cs typeface="Liberation Serif"/>
              </a:rPr>
              <a:t>году.</a:t>
            </a:r>
            <a:endParaRPr sz="18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404040"/>
                </a:solidFill>
                <a:latin typeface="Liberation Serif"/>
                <a:cs typeface="Liberation Serif"/>
              </a:rPr>
              <a:t>Предметом деятельности</a:t>
            </a:r>
            <a:r>
              <a:rPr dirty="0" sz="1800" spc="10" b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800" b="1">
                <a:solidFill>
                  <a:srgbClr val="404040"/>
                </a:solidFill>
                <a:latin typeface="Liberation Serif"/>
                <a:cs typeface="Liberation Serif"/>
              </a:rPr>
              <a:t>Фонда:</a:t>
            </a:r>
            <a:endParaRPr sz="1800">
              <a:latin typeface="Liberation Serif"/>
              <a:cs typeface="Liberation Serif"/>
            </a:endParaRPr>
          </a:p>
          <a:p>
            <a:pPr marL="354965" marR="1905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финансирование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строительства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новых зданий,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строение сооружений, реконструкций,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перепланировок 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и ремонтов существующих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зданий,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строений, сооружений и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помещений</a:t>
            </a:r>
            <a:r>
              <a:rPr dirty="0" sz="1800" spc="-1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УрФУ;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  <a:tab pos="1972310" algn="l"/>
                <a:tab pos="3725545" algn="l"/>
                <a:tab pos="4807585" algn="l"/>
                <a:tab pos="5276850" algn="l"/>
                <a:tab pos="6470650" algn="l"/>
                <a:tab pos="7639684" algn="l"/>
                <a:tab pos="8881745" algn="l"/>
                <a:tab pos="9137650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1800" spc="23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1800" spc="-1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1800" spc="1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щ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еств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ения	с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800" spc="-10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енд</a:t>
            </a:r>
            <a:r>
              <a:rPr dirty="0" sz="18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ь</a:t>
            </a:r>
            <a:r>
              <a:rPr dirty="0" sz="18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ых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прогр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мм	для	одаре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18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ых	ст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де</a:t>
            </a:r>
            <a:r>
              <a:rPr dirty="0" sz="1800" spc="-1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то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,	ас</a:t>
            </a:r>
            <a:r>
              <a:rPr dirty="0" sz="1800" spc="-10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иранто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в	и	д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оран</a:t>
            </a:r>
            <a:r>
              <a:rPr dirty="0" sz="1800" spc="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ов  УрФУ;</a:t>
            </a:r>
            <a:endParaRPr sz="1800">
              <a:latin typeface="Times New Roman"/>
              <a:cs typeface="Times New Roman"/>
            </a:endParaRPr>
          </a:p>
          <a:p>
            <a:pPr marL="354965" marR="1256665" indent="-3429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реализация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грантовых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программ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для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выдающихся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ученых,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преподавателей, сотрудников,  выдающихся выпускников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талантливой</a:t>
            </a:r>
            <a:r>
              <a:rPr dirty="0" sz="18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молодежи;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налаживание партнерских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отношений УрФУ с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бизнес</a:t>
            </a:r>
            <a:r>
              <a:rPr dirty="0" sz="18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сообществом;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50" spc="24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спонсирование целевых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программ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по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развитию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имиджа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УрФУ в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Российской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Федерации и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 за</a:t>
            </a:r>
            <a:endParaRPr sz="1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рубежом;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продвижение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УрФУ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мировом рынке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 услуг;</a:t>
            </a:r>
            <a:endParaRPr sz="1800">
              <a:latin typeface="Times New Roman"/>
              <a:cs typeface="Times New Roman"/>
            </a:endParaRPr>
          </a:p>
          <a:p>
            <a:pPr marL="354965" marR="62484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выделение целевых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грантов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специальные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проекты по развитию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социальной инфраструктуры  УрФУ (культурно-массовой,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спортивно-оздоровительной,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студенческого</a:t>
            </a:r>
            <a:r>
              <a:rPr dirty="0" sz="1800" spc="-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городка);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финансирование инвестиционных проектов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научно-исследовательской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деятельности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УрФУ;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пополнение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материально-технической базы</a:t>
            </a:r>
            <a:r>
              <a:rPr dirty="0" sz="18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УрФУ;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50" spc="23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финансовая и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организационная поддержка по иным направлениям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развития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УрФУ.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5035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Организация-заявитель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822780"/>
            <a:ext cx="533146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 i="1">
                <a:solidFill>
                  <a:srgbClr val="404040"/>
                </a:solidFill>
                <a:latin typeface="Liberation Serif"/>
                <a:cs typeface="Liberation Serif"/>
              </a:rPr>
              <a:t>Органы </a:t>
            </a:r>
            <a:r>
              <a:rPr dirty="0" sz="3000" b="1" i="1">
                <a:solidFill>
                  <a:srgbClr val="404040"/>
                </a:solidFill>
                <a:latin typeface="Liberation Serif"/>
                <a:cs typeface="Liberation Serif"/>
              </a:rPr>
              <a:t>управления</a:t>
            </a:r>
            <a:r>
              <a:rPr dirty="0" sz="3000" spc="-25" b="1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3000" spc="-5" b="1" i="1">
                <a:solidFill>
                  <a:srgbClr val="404040"/>
                </a:solidFill>
                <a:latin typeface="Liberation Serif"/>
                <a:cs typeface="Liberation Serif"/>
              </a:rPr>
              <a:t>Фонда:</a:t>
            </a:r>
            <a:endParaRPr sz="30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2400" spc="-85">
                <a:solidFill>
                  <a:srgbClr val="C77C0D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Правление;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Попечительский</a:t>
            </a:r>
            <a:r>
              <a:rPr dirty="0" sz="3000" spc="-5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совет;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Исполнительный</a:t>
            </a:r>
            <a:r>
              <a:rPr dirty="0" sz="3000" spc="-5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директор.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 b="1" i="1">
                <a:solidFill>
                  <a:srgbClr val="404040"/>
                </a:solidFill>
                <a:latin typeface="Liberation Serif"/>
                <a:cs typeface="Liberation Serif"/>
              </a:rPr>
              <a:t>Сайт </a:t>
            </a:r>
            <a:r>
              <a:rPr dirty="0" sz="3000" spc="-5" b="1" i="1">
                <a:solidFill>
                  <a:srgbClr val="404040"/>
                </a:solidFill>
                <a:latin typeface="Liberation Serif"/>
                <a:cs typeface="Liberation Serif"/>
              </a:rPr>
              <a:t>Фонда:</a:t>
            </a:r>
            <a:r>
              <a:rPr dirty="0" sz="3000" spc="-45" b="1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u="heavy" sz="3000" spc="-5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Times New Roman"/>
                <a:cs typeface="Times New Roman"/>
                <a:hlinkClick r:id="rId2"/>
              </a:rPr>
              <a:t>www.fapug.urfu.ru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36264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Партнеры</a:t>
            </a:r>
            <a:r>
              <a:rPr dirty="0" sz="3600" spc="-90" b="1">
                <a:latin typeface="Liberation Serif"/>
                <a:cs typeface="Liberation Serif"/>
              </a:rPr>
              <a:t> </a:t>
            </a:r>
            <a:r>
              <a:rPr dirty="0" sz="3600" b="1">
                <a:latin typeface="Liberation Serif"/>
                <a:cs typeface="Liberation Serif"/>
              </a:rPr>
              <a:t>Фонда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578863"/>
            <a:ext cx="9870440" cy="165417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2400" spc="-140">
                <a:solidFill>
                  <a:srgbClr val="C77C0D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Ассоциация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выпускников УПИ, УрГУ и УрФУ;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2400" spc="-135">
                <a:solidFill>
                  <a:srgbClr val="C77C0D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ФГАОУ ВО «Уральский федеральный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университет </a:t>
            </a:r>
            <a:r>
              <a:rPr dirty="0" sz="3000" spc="-130">
                <a:solidFill>
                  <a:srgbClr val="404040"/>
                </a:solidFill>
                <a:latin typeface="Times New Roman"/>
                <a:cs typeface="Times New Roman"/>
              </a:rPr>
              <a:t>имени 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первого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Президента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России Б.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Н.</a:t>
            </a:r>
            <a:r>
              <a:rPr dirty="0" sz="30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Ельцина».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26735" y="3884676"/>
            <a:ext cx="2741675" cy="2731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84005" y="3958787"/>
            <a:ext cx="2844207" cy="2613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57232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Проекты с участием</a:t>
            </a:r>
            <a:r>
              <a:rPr dirty="0" sz="3600" spc="-114" b="1">
                <a:latin typeface="Liberation Serif"/>
                <a:cs typeface="Liberation Serif"/>
              </a:rPr>
              <a:t> </a:t>
            </a:r>
            <a:r>
              <a:rPr dirty="0" sz="3600" b="1">
                <a:latin typeface="Liberation Serif"/>
                <a:cs typeface="Liberation Serif"/>
              </a:rPr>
              <a:t>Фонда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492" y="1548993"/>
            <a:ext cx="10138410" cy="236283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Чемпионат мира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спортивному программированию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(2014</a:t>
            </a:r>
            <a:r>
              <a:rPr dirty="0" sz="2000" spc="-7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г.);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Премия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«Признание» выпускникам за наибольший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вклад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продвижение</a:t>
            </a:r>
            <a:r>
              <a:rPr dirty="0" sz="2000" spc="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университета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(2015, 2018</a:t>
            </a:r>
            <a:r>
              <a:rPr dirty="0" sz="20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гг.);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Благотворительная</a:t>
            </a:r>
            <a:r>
              <a:rPr dirty="0" sz="20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акция</a:t>
            </a:r>
            <a:r>
              <a:rPr dirty="0" sz="2000" spc="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по</a:t>
            </a:r>
            <a:r>
              <a:rPr dirty="0" sz="2000" spc="1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сбору</a:t>
            </a:r>
            <a:r>
              <a:rPr dirty="0" sz="2000" spc="1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новогодних</a:t>
            </a:r>
            <a:r>
              <a:rPr dirty="0" sz="2000" spc="1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подарков</a:t>
            </a:r>
            <a:r>
              <a:rPr dirty="0" sz="20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для</a:t>
            </a:r>
            <a:r>
              <a:rPr dirty="0" sz="2000" spc="1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воспитанников</a:t>
            </a:r>
            <a:r>
              <a:rPr dirty="0" sz="2000" spc="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подшефных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детских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учреждений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(2015 – 2018</a:t>
            </a:r>
            <a:r>
              <a:rPr dirty="0" sz="2000" spc="-7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гг.);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Энциклопедия студенческих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отрядов Свердловской области (2019-2020</a:t>
            </a: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гг.).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3968" y="4555997"/>
            <a:ext cx="26695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895" algn="l"/>
              </a:tabLst>
            </a:pPr>
            <a:r>
              <a:rPr dirty="0" sz="2500" spc="-5">
                <a:latin typeface="Times New Roman"/>
                <a:cs typeface="Times New Roman"/>
              </a:rPr>
              <a:t>Г.	Занданшатар,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6410" y="4555997"/>
            <a:ext cx="18230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latin typeface="Times New Roman"/>
                <a:cs typeface="Times New Roman"/>
              </a:rPr>
              <a:t>председатель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2957" y="4555997"/>
            <a:ext cx="18510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latin typeface="Times New Roman"/>
                <a:cs typeface="Times New Roman"/>
              </a:rPr>
              <a:t>Монго</a:t>
            </a:r>
            <a:r>
              <a:rPr dirty="0" sz="2500">
                <a:latin typeface="Times New Roman"/>
                <a:cs typeface="Times New Roman"/>
              </a:rPr>
              <a:t>л</a:t>
            </a:r>
            <a:r>
              <a:rPr dirty="0" sz="2500" spc="-10">
                <a:latin typeface="Times New Roman"/>
                <a:cs typeface="Times New Roman"/>
              </a:rPr>
              <a:t>ьс</a:t>
            </a:r>
            <a:r>
              <a:rPr dirty="0" sz="2500" spc="-5">
                <a:latin typeface="Times New Roman"/>
                <a:cs typeface="Times New Roman"/>
              </a:rPr>
              <a:t>кой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968" y="4936997"/>
            <a:ext cx="7370445" cy="116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latin typeface="Times New Roman"/>
                <a:cs typeface="Times New Roman"/>
              </a:rPr>
              <a:t>Ассоциация выпускников </a:t>
            </a:r>
            <a:r>
              <a:rPr dirty="0" sz="2500" spc="-5">
                <a:latin typeface="Times New Roman"/>
                <a:cs typeface="Times New Roman"/>
              </a:rPr>
              <a:t>российских и советских  вузов, Председатель </a:t>
            </a:r>
            <a:r>
              <a:rPr dirty="0" sz="2500" spc="-10">
                <a:latin typeface="Times New Roman"/>
                <a:cs typeface="Times New Roman"/>
              </a:rPr>
              <a:t>Монгольского </a:t>
            </a:r>
            <a:r>
              <a:rPr dirty="0" sz="2500" spc="-5">
                <a:latin typeface="Times New Roman"/>
                <a:cs typeface="Times New Roman"/>
              </a:rPr>
              <a:t>Государственного  </a:t>
            </a:r>
            <a:r>
              <a:rPr dirty="0" sz="2500">
                <a:latin typeface="Times New Roman"/>
                <a:cs typeface="Times New Roman"/>
              </a:rPr>
              <a:t>Хурала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8845" y="2126361"/>
            <a:ext cx="749109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77825" algn="l"/>
                <a:tab pos="1765300" algn="l"/>
                <a:tab pos="3373120" algn="l"/>
                <a:tab pos="4439920" algn="l"/>
                <a:tab pos="5287645" algn="l"/>
              </a:tabLst>
            </a:pPr>
            <a:r>
              <a:rPr dirty="0" sz="2500" spc="-10">
                <a:latin typeface="Times New Roman"/>
                <a:cs typeface="Times New Roman"/>
              </a:rPr>
              <a:t>З</a:t>
            </a:r>
            <a:r>
              <a:rPr dirty="0" sz="2500" spc="-5">
                <a:latin typeface="Times New Roman"/>
                <a:cs typeface="Times New Roman"/>
              </a:rPr>
              <a:t>.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0">
                <a:latin typeface="Times New Roman"/>
                <a:cs typeface="Times New Roman"/>
              </a:rPr>
              <a:t>Энхбо</a:t>
            </a:r>
            <a:r>
              <a:rPr dirty="0" sz="2500">
                <a:latin typeface="Times New Roman"/>
                <a:cs typeface="Times New Roman"/>
              </a:rPr>
              <a:t>л</a:t>
            </a:r>
            <a:r>
              <a:rPr dirty="0" sz="2500" spc="5">
                <a:latin typeface="Times New Roman"/>
                <a:cs typeface="Times New Roman"/>
              </a:rPr>
              <a:t>д</a:t>
            </a:r>
            <a:r>
              <a:rPr dirty="0" sz="2500" spc="-5">
                <a:latin typeface="Times New Roman"/>
                <a:cs typeface="Times New Roman"/>
              </a:rPr>
              <a:t>,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0">
                <a:latin typeface="Times New Roman"/>
                <a:cs typeface="Times New Roman"/>
              </a:rPr>
              <a:t>вы</a:t>
            </a:r>
            <a:r>
              <a:rPr dirty="0" sz="2500" spc="-25">
                <a:latin typeface="Times New Roman"/>
                <a:cs typeface="Times New Roman"/>
              </a:rPr>
              <a:t>п</a:t>
            </a:r>
            <a:r>
              <a:rPr dirty="0" sz="2500" spc="25">
                <a:latin typeface="Times New Roman"/>
                <a:cs typeface="Times New Roman"/>
              </a:rPr>
              <a:t>у</a:t>
            </a:r>
            <a:r>
              <a:rPr dirty="0" sz="2500" spc="-5">
                <a:latin typeface="Times New Roman"/>
                <a:cs typeface="Times New Roman"/>
              </a:rPr>
              <a:t>ск</a:t>
            </a:r>
            <a:r>
              <a:rPr dirty="0" sz="2500" spc="-15">
                <a:latin typeface="Times New Roman"/>
                <a:cs typeface="Times New Roman"/>
              </a:rPr>
              <a:t>н</a:t>
            </a:r>
            <a:r>
              <a:rPr dirty="0" sz="2500" spc="-10">
                <a:latin typeface="Times New Roman"/>
                <a:cs typeface="Times New Roman"/>
              </a:rPr>
              <a:t>и</a:t>
            </a:r>
            <a:r>
              <a:rPr dirty="0" sz="2500" spc="-5">
                <a:latin typeface="Times New Roman"/>
                <a:cs typeface="Times New Roman"/>
              </a:rPr>
              <a:t>к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УрФУ,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г</a:t>
            </a:r>
            <a:r>
              <a:rPr dirty="0" sz="2500" spc="-10">
                <a:latin typeface="Times New Roman"/>
                <a:cs typeface="Times New Roman"/>
              </a:rPr>
              <a:t>лав</a:t>
            </a:r>
            <a:r>
              <a:rPr dirty="0" sz="2500" spc="-5">
                <a:latin typeface="Times New Roman"/>
                <a:cs typeface="Times New Roman"/>
              </a:rPr>
              <a:t>а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0">
                <a:latin typeface="Times New Roman"/>
                <a:cs typeface="Times New Roman"/>
              </a:rPr>
              <a:t>А</a:t>
            </a:r>
            <a:r>
              <a:rPr dirty="0" sz="2500">
                <a:latin typeface="Times New Roman"/>
                <a:cs typeface="Times New Roman"/>
              </a:rPr>
              <a:t>д</a:t>
            </a:r>
            <a:r>
              <a:rPr dirty="0" sz="2500" spc="-5">
                <a:latin typeface="Times New Roman"/>
                <a:cs typeface="Times New Roman"/>
              </a:rPr>
              <a:t>м</a:t>
            </a:r>
            <a:r>
              <a:rPr dirty="0" sz="2500" spc="5">
                <a:latin typeface="Times New Roman"/>
                <a:cs typeface="Times New Roman"/>
              </a:rPr>
              <a:t>и</a:t>
            </a:r>
            <a:r>
              <a:rPr dirty="0" sz="2500" spc="-10">
                <a:latin typeface="Times New Roman"/>
                <a:cs typeface="Times New Roman"/>
              </a:rPr>
              <a:t>нистр</a:t>
            </a:r>
            <a:r>
              <a:rPr dirty="0" sz="2500">
                <a:latin typeface="Times New Roman"/>
                <a:cs typeface="Times New Roman"/>
              </a:rPr>
              <a:t>а</a:t>
            </a:r>
            <a:r>
              <a:rPr dirty="0" sz="2500" spc="-10">
                <a:latin typeface="Times New Roman"/>
                <a:cs typeface="Times New Roman"/>
              </a:rPr>
              <a:t>ции  </a:t>
            </a:r>
            <a:r>
              <a:rPr dirty="0" sz="2500" spc="-10">
                <a:latin typeface="Times New Roman"/>
                <a:cs typeface="Times New Roman"/>
              </a:rPr>
              <a:t>Президента</a:t>
            </a:r>
            <a:r>
              <a:rPr dirty="0" sz="2500" spc="2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Монголии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20620" y="493852"/>
            <a:ext cx="38633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Эксперты</a:t>
            </a:r>
            <a:r>
              <a:rPr dirty="0" sz="3600" spc="-80" b="1">
                <a:latin typeface="Liberation Serif"/>
                <a:cs typeface="Liberation Serif"/>
              </a:rPr>
              <a:t> </a:t>
            </a:r>
            <a:r>
              <a:rPr dirty="0" sz="3600" b="1">
                <a:latin typeface="Liberation Serif"/>
                <a:cs typeface="Liberation Serif"/>
              </a:rPr>
              <a:t>Форума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019" y="1368552"/>
            <a:ext cx="2165604" cy="269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63711" y="4122420"/>
            <a:ext cx="2165604" cy="245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3861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Эксперты</a:t>
            </a:r>
            <a:r>
              <a:rPr dirty="0" sz="3600" spc="-90" b="1">
                <a:latin typeface="Liberation Serif"/>
                <a:cs typeface="Liberation Serif"/>
              </a:rPr>
              <a:t> </a:t>
            </a:r>
            <a:r>
              <a:rPr dirty="0" sz="3600" b="1">
                <a:latin typeface="Liberation Serif"/>
                <a:cs typeface="Liberation Serif"/>
              </a:rPr>
              <a:t>Форума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4740" y="1492122"/>
            <a:ext cx="10321290" cy="476948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54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Л.АРИУНБОЛД, выпускник </a:t>
            </a:r>
            <a:r>
              <a:rPr dirty="0" sz="1800">
                <a:latin typeface="Times New Roman"/>
                <a:cs typeface="Times New Roman"/>
              </a:rPr>
              <a:t>УрФУ, </a:t>
            </a:r>
            <a:r>
              <a:rPr dirty="0" sz="1800" spc="-5">
                <a:latin typeface="Times New Roman"/>
                <a:cs typeface="Times New Roman"/>
              </a:rPr>
              <a:t>генеральный директор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«МонголБазальт»;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latin typeface="Arial"/>
                <a:cs typeface="Arial"/>
              </a:rPr>
              <a:t>Ү</a:t>
            </a:r>
            <a:r>
              <a:rPr dirty="0" sz="1800">
                <a:latin typeface="Times New Roman"/>
                <a:cs typeface="Times New Roman"/>
              </a:rPr>
              <a:t>.ТУМУРХУЯГ, </a:t>
            </a:r>
            <a:r>
              <a:rPr dirty="0" sz="1800" spc="-5">
                <a:latin typeface="Times New Roman"/>
                <a:cs typeface="Times New Roman"/>
              </a:rPr>
              <a:t>исполнительный директор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ТЭЦ-4;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Х.БАДАМС</a:t>
            </a:r>
            <a:r>
              <a:rPr dirty="0" sz="1800" spc="-5">
                <a:latin typeface="Arial"/>
                <a:cs typeface="Arial"/>
              </a:rPr>
              <a:t>Ү</a:t>
            </a:r>
            <a:r>
              <a:rPr dirty="0" sz="1800" spc="-5">
                <a:latin typeface="Times New Roman"/>
                <a:cs typeface="Times New Roman"/>
              </a:rPr>
              <a:t>РЭН, генеральный директор </a:t>
            </a:r>
            <a:r>
              <a:rPr dirty="0" sz="1800">
                <a:latin typeface="Times New Roman"/>
                <a:cs typeface="Times New Roman"/>
              </a:rPr>
              <a:t>КОО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«Эрдэнэт»;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6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Д.МАНДАХ, </a:t>
            </a:r>
            <a:r>
              <a:rPr dirty="0" sz="1800">
                <a:latin typeface="Times New Roman"/>
                <a:cs typeface="Times New Roman"/>
              </a:rPr>
              <a:t>ректор </a:t>
            </a:r>
            <a:r>
              <a:rPr dirty="0" sz="1800" spc="-5">
                <a:latin typeface="Times New Roman"/>
                <a:cs typeface="Times New Roman"/>
              </a:rPr>
              <a:t>Монгольского </a:t>
            </a:r>
            <a:r>
              <a:rPr dirty="0" sz="1800">
                <a:latin typeface="Times New Roman"/>
                <a:cs typeface="Times New Roman"/>
              </a:rPr>
              <a:t>государственного университета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образования;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10">
                <a:latin typeface="Times New Roman"/>
                <a:cs typeface="Times New Roman"/>
              </a:rPr>
              <a:t>Ц.МАГСАР, </a:t>
            </a:r>
            <a:r>
              <a:rPr dirty="0" sz="1800" spc="-5">
                <a:latin typeface="Times New Roman"/>
                <a:cs typeface="Times New Roman"/>
              </a:rPr>
              <a:t>выпускник </a:t>
            </a:r>
            <a:r>
              <a:rPr dirty="0" sz="1800">
                <a:latin typeface="Times New Roman"/>
                <a:cs typeface="Times New Roman"/>
              </a:rPr>
              <a:t>УрФУ, </a:t>
            </a:r>
            <a:r>
              <a:rPr dirty="0" sz="1800" spc="-5">
                <a:latin typeface="Times New Roman"/>
                <a:cs typeface="Times New Roman"/>
              </a:rPr>
              <a:t>директор </a:t>
            </a:r>
            <a:r>
              <a:rPr dirty="0" sz="1800">
                <a:latin typeface="Times New Roman"/>
                <a:cs typeface="Times New Roman"/>
              </a:rPr>
              <a:t>школы </a:t>
            </a:r>
            <a:r>
              <a:rPr dirty="0" sz="1800" spc="-5">
                <a:latin typeface="Times New Roman"/>
                <a:cs typeface="Times New Roman"/>
              </a:rPr>
              <a:t>при РЦНК «Кириллица»;</a:t>
            </a:r>
            <a:endParaRPr sz="1800">
              <a:latin typeface="Times New Roman"/>
              <a:cs typeface="Times New Roman"/>
            </a:endParaRPr>
          </a:p>
          <a:p>
            <a:pPr marL="299085" marR="32512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10">
                <a:latin typeface="Times New Roman"/>
                <a:cs typeface="Times New Roman"/>
              </a:rPr>
              <a:t>Д.ЦОГЗОЛМАА, </a:t>
            </a:r>
            <a:r>
              <a:rPr dirty="0" sz="1800" spc="-5">
                <a:latin typeface="Times New Roman"/>
                <a:cs typeface="Times New Roman"/>
              </a:rPr>
              <a:t>Вице-президент Монгольской Ассоциации выпускников </a:t>
            </a:r>
            <a:r>
              <a:rPr dirty="0" sz="1800">
                <a:latin typeface="Times New Roman"/>
                <a:cs typeface="Times New Roman"/>
              </a:rPr>
              <a:t>советских и российских  вузов;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Т.Ч. БУДАЕВА, Первый </a:t>
            </a:r>
            <a:r>
              <a:rPr dirty="0" sz="1800">
                <a:latin typeface="Times New Roman"/>
                <a:cs typeface="Times New Roman"/>
              </a:rPr>
              <a:t>секретарь </a:t>
            </a:r>
            <a:r>
              <a:rPr dirty="0" sz="1800" spc="-5">
                <a:latin typeface="Times New Roman"/>
                <a:cs typeface="Times New Roman"/>
              </a:rPr>
              <a:t>Посольства РФ </a:t>
            </a:r>
            <a:r>
              <a:rPr dirty="0" sz="1800">
                <a:latin typeface="Times New Roman"/>
                <a:cs typeface="Times New Roman"/>
              </a:rPr>
              <a:t>в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Монголии;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С.ЭРДЭНЭМААМ, генеральный </a:t>
            </a:r>
            <a:r>
              <a:rPr dirty="0" sz="1800">
                <a:latin typeface="Times New Roman"/>
                <a:cs typeface="Times New Roman"/>
              </a:rPr>
              <a:t>секретарь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МонАПРЯЛ;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Н.НАНСАЛМАА, выпускник </a:t>
            </a:r>
            <a:r>
              <a:rPr dirty="0" sz="1800">
                <a:latin typeface="Times New Roman"/>
                <a:cs typeface="Times New Roman"/>
              </a:rPr>
              <a:t>УрФУ, </a:t>
            </a:r>
            <a:r>
              <a:rPr dirty="0" sz="1800" spc="-5">
                <a:latin typeface="Times New Roman"/>
                <a:cs typeface="Times New Roman"/>
              </a:rPr>
              <a:t>профессор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МонГУ;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Н.В .АНТИПОВА, Директор Улан-Баторского филиала РЭУ им.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Г.В.Плеханова;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u="heavy" sz="1800" spc="-4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dirty="0" sz="1800" spc="-5">
                <a:latin typeface="Times New Roman"/>
                <a:cs typeface="Times New Roman"/>
              </a:rPr>
              <a:t>.ГАЛААРИД, выпускник </a:t>
            </a:r>
            <a:r>
              <a:rPr dirty="0" sz="1800">
                <a:latin typeface="Times New Roman"/>
                <a:cs typeface="Times New Roman"/>
              </a:rPr>
              <a:t>УрФУ, глава </a:t>
            </a:r>
            <a:r>
              <a:rPr dirty="0" sz="1800" spc="-5">
                <a:latin typeface="Times New Roman"/>
                <a:cs typeface="Times New Roman"/>
              </a:rPr>
              <a:t>негосударственной организации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БОСМЭГ</a:t>
            </a:r>
            <a:r>
              <a:rPr dirty="0" sz="1800">
                <a:latin typeface="Arial"/>
                <a:cs typeface="Arial"/>
              </a:rPr>
              <a:t>Ү</a:t>
            </a:r>
            <a:r>
              <a:rPr dirty="0" sz="180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А. С. ПАЛКИН, </a:t>
            </a:r>
            <a:r>
              <a:rPr dirty="0" sz="1800">
                <a:latin typeface="Times New Roman"/>
                <a:cs typeface="Times New Roman"/>
              </a:rPr>
              <a:t>заместитель </a:t>
            </a:r>
            <a:r>
              <a:rPr dirty="0" sz="1800" spc="-5">
                <a:latin typeface="Times New Roman"/>
                <a:cs typeface="Times New Roman"/>
              </a:rPr>
              <a:t>директора </a:t>
            </a:r>
            <a:r>
              <a:rPr dirty="0" sz="1800">
                <a:latin typeface="Times New Roman"/>
                <a:cs typeface="Times New Roman"/>
              </a:rPr>
              <a:t>Уральского гуманитарного института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УрФУ;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Ж.ГУРРАГЧАА, </a:t>
            </a:r>
            <a:r>
              <a:rPr dirty="0" sz="1800">
                <a:latin typeface="Times New Roman"/>
                <a:cs typeface="Times New Roman"/>
              </a:rPr>
              <a:t>лётчик-космонавт, Герой </a:t>
            </a:r>
            <a:r>
              <a:rPr dirty="0" sz="1800" spc="-5">
                <a:latin typeface="Times New Roman"/>
                <a:cs typeface="Times New Roman"/>
              </a:rPr>
              <a:t>Монголии, Герой </a:t>
            </a:r>
            <a:r>
              <a:rPr dirty="0" sz="1800">
                <a:latin typeface="Times New Roman"/>
                <a:cs typeface="Times New Roman"/>
              </a:rPr>
              <a:t>Советского Союза, </a:t>
            </a:r>
            <a:r>
              <a:rPr dirty="0" sz="1800" spc="-5">
                <a:latin typeface="Times New Roman"/>
                <a:cs typeface="Times New Roman"/>
              </a:rPr>
              <a:t>экс-министр обороны  Монголии;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С.ЧУЛУУН, директор </a:t>
            </a:r>
            <a:r>
              <a:rPr dirty="0" sz="1800">
                <a:latin typeface="Times New Roman"/>
                <a:cs typeface="Times New Roman"/>
              </a:rPr>
              <a:t>института </a:t>
            </a:r>
            <a:r>
              <a:rPr dirty="0" sz="1800" spc="-5">
                <a:latin typeface="Times New Roman"/>
                <a:cs typeface="Times New Roman"/>
              </a:rPr>
              <a:t>истории </a:t>
            </a:r>
            <a:r>
              <a:rPr dirty="0" sz="1800">
                <a:latin typeface="Times New Roman"/>
                <a:cs typeface="Times New Roman"/>
              </a:rPr>
              <a:t>и археологии </a:t>
            </a:r>
            <a:r>
              <a:rPr dirty="0" sz="1800" spc="-5">
                <a:latin typeface="Times New Roman"/>
                <a:cs typeface="Times New Roman"/>
              </a:rPr>
              <a:t>АН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Монголии;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latin typeface="Times New Roman"/>
                <a:cs typeface="Times New Roman"/>
              </a:rPr>
              <a:t>С.Н. ГУЩИН, </a:t>
            </a:r>
            <a:r>
              <a:rPr dirty="0" sz="1800">
                <a:latin typeface="Times New Roman"/>
                <a:cs typeface="Times New Roman"/>
              </a:rPr>
              <a:t>ветеран УрФУ, </a:t>
            </a:r>
            <a:r>
              <a:rPr dirty="0" sz="1800" spc="-5">
                <a:latin typeface="Times New Roman"/>
                <a:cs typeface="Times New Roman"/>
              </a:rPr>
              <a:t>член Фонда Г. К.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Жукова.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2742" y="627634"/>
            <a:ext cx="39471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Партнеры</a:t>
            </a:r>
            <a:r>
              <a:rPr dirty="0" sz="3600" spc="-9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815" y="1620977"/>
            <a:ext cx="9445625" cy="4217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tabLst>
                <a:tab pos="1757680" algn="l"/>
                <a:tab pos="2481580" algn="l"/>
                <a:tab pos="4386580" algn="l"/>
                <a:tab pos="6476365" algn="l"/>
                <a:tab pos="8580120" algn="l"/>
              </a:tabLst>
            </a:pPr>
            <a:r>
              <a:rPr dirty="0" sz="2000" spc="35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2000" spc="350">
                <a:solidFill>
                  <a:srgbClr val="C77C0D"/>
                </a:solidFill>
                <a:latin typeface="Arial"/>
                <a:cs typeface="Arial"/>
              </a:rPr>
              <a:t> </a:t>
            </a:r>
            <a:r>
              <a:rPr dirty="0" sz="2000" spc="-175">
                <a:solidFill>
                  <a:srgbClr val="C77C0D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dirty="0" sz="2500" spc="-20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АО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ВО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«У</a:t>
            </a:r>
            <a:r>
              <a:rPr dirty="0" sz="2500" spc="5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льск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й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500" spc="5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еде</a:t>
            </a:r>
            <a:r>
              <a:rPr dirty="0" sz="2500" spc="5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аль</a:t>
            </a:r>
            <a:r>
              <a:rPr dirty="0" sz="2500" spc="-1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500" spc="5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й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500" spc="2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500" spc="-2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500" spc="-1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рситете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ени 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первого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Президента России Б.Н.</a:t>
            </a:r>
            <a:r>
              <a:rPr dirty="0" sz="25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Ельцина;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Администрация Президента</a:t>
            </a:r>
            <a:r>
              <a:rPr dirty="0" sz="2500" spc="1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Монголии;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5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Монгольская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Ассоциация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выпускников</a:t>
            </a:r>
            <a:r>
              <a:rPr dirty="0" sz="25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УрФУ;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Российский центр 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науки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и культуры в</a:t>
            </a:r>
            <a:r>
              <a:rPr dirty="0" sz="2500" spc="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Улан-Баторе;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Монгольский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государственный</a:t>
            </a:r>
            <a:r>
              <a:rPr dirty="0" sz="2500" spc="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университет;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Монгольский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государственный университет </a:t>
            </a:r>
            <a:r>
              <a:rPr dirty="0" sz="2500">
                <a:solidFill>
                  <a:srgbClr val="404040"/>
                </a:solidFill>
                <a:latin typeface="Times New Roman"/>
                <a:cs typeface="Times New Roman"/>
              </a:rPr>
              <a:t>науки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500" spc="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технологии;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Монгольский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государственный университет</a:t>
            </a:r>
            <a:r>
              <a:rPr dirty="0" sz="2500" spc="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образования;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Улан-Баторская школа</a:t>
            </a:r>
            <a:r>
              <a:rPr dirty="0" sz="2500" spc="1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«Кириллица»;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4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Улан-Баторский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лицей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филиала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РЭУ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им.</a:t>
            </a:r>
            <a:r>
              <a:rPr dirty="0" sz="2500" spc="19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Г.Плеханова;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35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500" spc="-5">
                <a:solidFill>
                  <a:srgbClr val="404040"/>
                </a:solidFill>
                <a:latin typeface="Times New Roman"/>
                <a:cs typeface="Times New Roman"/>
              </a:rPr>
              <a:t>НГО</a:t>
            </a:r>
            <a:r>
              <a:rPr dirty="0" sz="2500" spc="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500" spc="-10">
                <a:solidFill>
                  <a:srgbClr val="404040"/>
                </a:solidFill>
                <a:latin typeface="Times New Roman"/>
                <a:cs typeface="Times New Roman"/>
              </a:rPr>
              <a:t>БОСМЭГУ.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6617" y="345185"/>
            <a:ext cx="57950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Письма </a:t>
            </a:r>
            <a:r>
              <a:rPr dirty="0" sz="3600" spc="-5" b="1">
                <a:latin typeface="Liberation Serif"/>
                <a:cs typeface="Liberation Serif"/>
              </a:rPr>
              <a:t>поддержки</a:t>
            </a:r>
            <a:r>
              <a:rPr dirty="0" sz="3600" spc="-8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19" y="1045463"/>
            <a:ext cx="4111752" cy="581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85815" y="1243562"/>
            <a:ext cx="3843380" cy="5411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459" y="1071372"/>
            <a:ext cx="3939540" cy="557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5255" y="458723"/>
            <a:ext cx="4834128" cy="6254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5632" y="1141475"/>
            <a:ext cx="3986784" cy="5477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83708" y="1136903"/>
            <a:ext cx="4111751" cy="5721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C77C0D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67258"/>
            <a:ext cx="42329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Результаты</a:t>
            </a:r>
            <a:r>
              <a:rPr dirty="0" sz="3600" spc="-95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354581"/>
            <a:ext cx="60159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422400" algn="l"/>
                <a:tab pos="2482850" algn="l"/>
                <a:tab pos="3230245" algn="l"/>
                <a:tab pos="491299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1900" spc="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ч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1900" spc="-2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тие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1080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ып</a:t>
            </a:r>
            <a:r>
              <a:rPr dirty="0" sz="1900" spc="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1900" spc="-2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ов,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ст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dirty="0" sz="1900" spc="-2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нто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2051" y="1354581"/>
            <a:ext cx="164592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преподавателей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615" y="1644142"/>
            <a:ext cx="797877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представителей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предприятий</a:t>
            </a:r>
            <a:r>
              <a:rPr dirty="0" sz="19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Монголии;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975994" algn="l"/>
                <a:tab pos="2324735" algn="l"/>
                <a:tab pos="3906520" algn="l"/>
                <a:tab pos="5786120" algn="l"/>
                <a:tab pos="6799580" algn="l"/>
                <a:tab pos="7851140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260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ст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dirty="0" sz="1900" spc="-2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нт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школьни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ов,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пода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ателей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ч</a:t>
            </a:r>
            <a:r>
              <a:rPr dirty="0" sz="1900" spc="-2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1900" spc="-2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9017" y="1354581"/>
            <a:ext cx="1854200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828675" algn="l"/>
                <a:tab pos="1223645" algn="l"/>
              </a:tabLst>
            </a:pP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зов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школ,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69850">
              <a:lnSpc>
                <a:spcPct val="100000"/>
              </a:lnSpc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образовательных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мероприятий;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pc="-10"/>
              <a:t>издана </a:t>
            </a:r>
            <a:r>
              <a:rPr dirty="0" spc="-5"/>
              <a:t>книга </a:t>
            </a:r>
            <a:r>
              <a:rPr dirty="0" spc="-10"/>
              <a:t>«Неизвестна </a:t>
            </a:r>
            <a:r>
              <a:rPr dirty="0" spc="-5"/>
              <a:t>битва </a:t>
            </a:r>
            <a:r>
              <a:rPr dirty="0"/>
              <a:t>на </a:t>
            </a:r>
            <a:r>
              <a:rPr dirty="0" spc="-5"/>
              <a:t>реке Халхин-Гол» (1200</a:t>
            </a:r>
            <a:r>
              <a:rPr dirty="0"/>
              <a:t> </a:t>
            </a:r>
            <a:r>
              <a:rPr dirty="0" spc="-5"/>
              <a:t>экз);</a:t>
            </a:r>
            <a:endParaRPr sz="1500">
              <a:latin typeface="Arial"/>
              <a:cs typeface="Arial"/>
            </a:endParaRPr>
          </a:p>
          <a:p>
            <a:pPr algn="just" marL="354965" marR="5715" indent="-342900">
              <a:lnSpc>
                <a:spcPct val="100000"/>
              </a:lnSpc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pc="-10"/>
              <a:t>издан </a:t>
            </a:r>
            <a:r>
              <a:rPr dirty="0" spc="-5"/>
              <a:t>фотоальбом с сервисом дополненной </a:t>
            </a:r>
            <a:r>
              <a:rPr dirty="0" spc="-10"/>
              <a:t>реальности: </a:t>
            </a:r>
            <a:r>
              <a:rPr dirty="0" spc="-5"/>
              <a:t>10 фото, текст об  </a:t>
            </a:r>
            <a:r>
              <a:rPr dirty="0" spc="-25"/>
              <a:t>историческом </a:t>
            </a:r>
            <a:r>
              <a:rPr dirty="0" spc="-10"/>
              <a:t>значении битвы </a:t>
            </a:r>
            <a:r>
              <a:rPr dirty="0"/>
              <a:t>на </a:t>
            </a:r>
            <a:r>
              <a:rPr dirty="0" spc="-5"/>
              <a:t>реке Халхин-Гол для использования в образовательном  </a:t>
            </a:r>
            <a:r>
              <a:rPr dirty="0" spc="-10"/>
              <a:t>процессе </a:t>
            </a:r>
            <a:r>
              <a:rPr dirty="0" spc="-5"/>
              <a:t>(1080</a:t>
            </a:r>
            <a:r>
              <a:rPr dirty="0" spc="-240"/>
              <a:t> </a:t>
            </a:r>
            <a:r>
              <a:rPr dirty="0" spc="-5"/>
              <a:t>экз.);</a:t>
            </a:r>
            <a:endParaRPr sz="15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pc="-5"/>
              <a:t>разработан и принят </a:t>
            </a:r>
            <a:r>
              <a:rPr dirty="0"/>
              <a:t>на </a:t>
            </a:r>
            <a:r>
              <a:rPr dirty="0" spc="-5"/>
              <a:t>Форуме </a:t>
            </a:r>
            <a:r>
              <a:rPr dirty="0" spc="-10"/>
              <a:t>стратегический план </a:t>
            </a:r>
            <a:r>
              <a:rPr dirty="0" spc="-5"/>
              <a:t>развития сообщества выпускников  российских и советских</a:t>
            </a:r>
            <a:r>
              <a:rPr dirty="0" spc="-35"/>
              <a:t> </a:t>
            </a:r>
            <a:r>
              <a:rPr dirty="0" spc="-5"/>
              <a:t>вузов;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pc="-5"/>
              <a:t>разработана и принята </a:t>
            </a:r>
            <a:r>
              <a:rPr dirty="0"/>
              <a:t>на </a:t>
            </a:r>
            <a:r>
              <a:rPr dirty="0" spc="-5"/>
              <a:t>Форуме программа развития целевого капитала</a:t>
            </a:r>
            <a:r>
              <a:rPr dirty="0" spc="-55"/>
              <a:t> </a:t>
            </a:r>
            <a:r>
              <a:rPr dirty="0" spc="-10"/>
              <a:t>«Монголия»;</a:t>
            </a:r>
            <a:endParaRPr sz="1500">
              <a:latin typeface="Arial"/>
              <a:cs typeface="Arial"/>
            </a:endParaRPr>
          </a:p>
          <a:p>
            <a:pPr marL="354965" marR="6985" indent="-342900">
              <a:lnSpc>
                <a:spcPct val="100000"/>
              </a:lnSpc>
              <a:tabLst>
                <a:tab pos="354965" algn="l"/>
                <a:tab pos="1951355" algn="l"/>
                <a:tab pos="2954020" algn="l"/>
                <a:tab pos="4499610" algn="l"/>
                <a:tab pos="6895465" algn="l"/>
                <a:tab pos="8460740" algn="l"/>
                <a:tab pos="9852660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pc="-5"/>
              <a:t>организовано</a:t>
            </a:r>
            <a:r>
              <a:rPr dirty="0" spc="-5"/>
              <a:t>	</a:t>
            </a:r>
            <a:r>
              <a:rPr dirty="0"/>
              <a:t>у</a:t>
            </a:r>
            <a:r>
              <a:rPr dirty="0" spc="-15"/>
              <a:t>ч</a:t>
            </a:r>
            <a:r>
              <a:rPr dirty="0" spc="-5"/>
              <a:t>ас</a:t>
            </a:r>
            <a:r>
              <a:rPr dirty="0" spc="-25"/>
              <a:t>т</a:t>
            </a:r>
            <a:r>
              <a:rPr dirty="0" spc="-10"/>
              <a:t>и</a:t>
            </a:r>
            <a:r>
              <a:rPr dirty="0" spc="-5"/>
              <a:t>е</a:t>
            </a:r>
            <a:r>
              <a:rPr dirty="0"/>
              <a:t>	</a:t>
            </a:r>
            <a:r>
              <a:rPr dirty="0" spc="-10"/>
              <a:t>в</a:t>
            </a:r>
            <a:r>
              <a:rPr dirty="0" spc="-15"/>
              <a:t>ы</a:t>
            </a:r>
            <a:r>
              <a:rPr dirty="0" spc="-5"/>
              <a:t>д</a:t>
            </a:r>
            <a:r>
              <a:rPr dirty="0" spc="-15"/>
              <a:t>а</a:t>
            </a:r>
            <a:r>
              <a:rPr dirty="0" spc="-10"/>
              <a:t>ющ</a:t>
            </a:r>
            <a:r>
              <a:rPr dirty="0"/>
              <a:t>и</a:t>
            </a:r>
            <a:r>
              <a:rPr dirty="0" spc="-5"/>
              <a:t>хся</a:t>
            </a:r>
            <a:r>
              <a:rPr dirty="0"/>
              <a:t>	</a:t>
            </a:r>
            <a:r>
              <a:rPr dirty="0" spc="-10"/>
              <a:t>в</a:t>
            </a:r>
            <a:r>
              <a:rPr dirty="0" spc="-15"/>
              <a:t>ы</a:t>
            </a:r>
            <a:r>
              <a:rPr dirty="0" spc="-5"/>
              <a:t>сокопоставл</a:t>
            </a:r>
            <a:r>
              <a:rPr dirty="0" spc="-20"/>
              <a:t>е</a:t>
            </a:r>
            <a:r>
              <a:rPr dirty="0" spc="-15"/>
              <a:t>н</a:t>
            </a:r>
            <a:r>
              <a:rPr dirty="0" spc="-10"/>
              <a:t>ны</a:t>
            </a:r>
            <a:r>
              <a:rPr dirty="0" spc="-5"/>
              <a:t>х</a:t>
            </a:r>
            <a:r>
              <a:rPr dirty="0"/>
              <a:t>	</a:t>
            </a:r>
            <a:r>
              <a:rPr dirty="0" spc="-10"/>
              <a:t>выпуск</a:t>
            </a:r>
            <a:r>
              <a:rPr dirty="0" spc="-15"/>
              <a:t>н</a:t>
            </a:r>
            <a:r>
              <a:rPr dirty="0" spc="-10"/>
              <a:t>и</a:t>
            </a:r>
            <a:r>
              <a:rPr dirty="0"/>
              <a:t>к</a:t>
            </a:r>
            <a:r>
              <a:rPr dirty="0" spc="-5"/>
              <a:t>ов</a:t>
            </a:r>
            <a:r>
              <a:rPr dirty="0"/>
              <a:t>	</a:t>
            </a:r>
            <a:r>
              <a:rPr dirty="0" spc="-5"/>
              <a:t>росс</a:t>
            </a:r>
            <a:r>
              <a:rPr dirty="0" spc="-15"/>
              <a:t>и</a:t>
            </a:r>
            <a:r>
              <a:rPr dirty="0" spc="-10"/>
              <a:t>й</a:t>
            </a:r>
            <a:r>
              <a:rPr dirty="0" spc="-15"/>
              <a:t>с</a:t>
            </a:r>
            <a:r>
              <a:rPr dirty="0" spc="-5"/>
              <a:t>к</a:t>
            </a:r>
            <a:r>
              <a:rPr dirty="0"/>
              <a:t>и</a:t>
            </a:r>
            <a:r>
              <a:rPr dirty="0" spc="-5"/>
              <a:t>х</a:t>
            </a:r>
            <a:r>
              <a:rPr dirty="0"/>
              <a:t>	</a:t>
            </a:r>
            <a:r>
              <a:rPr dirty="0" spc="-5"/>
              <a:t>и  </a:t>
            </a:r>
            <a:r>
              <a:rPr dirty="0" spc="-5"/>
              <a:t>советских</a:t>
            </a:r>
            <a:r>
              <a:rPr dirty="0" spc="-25"/>
              <a:t> </a:t>
            </a:r>
            <a:r>
              <a:rPr dirty="0" spc="-5"/>
              <a:t>вузов;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pc="-5"/>
              <a:t>впервые проведен </a:t>
            </a:r>
            <a:r>
              <a:rPr dirty="0" spc="-10"/>
              <a:t>Исторический </a:t>
            </a:r>
            <a:r>
              <a:rPr dirty="0" spc="-5"/>
              <a:t>диктант (300 участников);</a:t>
            </a:r>
            <a:endParaRPr sz="15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  <a:tab pos="1565275" algn="l"/>
                <a:tab pos="1824355" algn="l"/>
                <a:tab pos="3406775" algn="l"/>
                <a:tab pos="3900804" algn="l"/>
                <a:tab pos="5662930" algn="l"/>
                <a:tab pos="6052820" algn="l"/>
                <a:tab pos="7590790" algn="l"/>
                <a:tab pos="904303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pc="-10"/>
              <a:t>про</a:t>
            </a:r>
            <a:r>
              <a:rPr dirty="0"/>
              <a:t>в</a:t>
            </a:r>
            <a:r>
              <a:rPr dirty="0" spc="-5"/>
              <a:t>е</a:t>
            </a:r>
            <a:r>
              <a:rPr dirty="0" spc="-15"/>
              <a:t>д</a:t>
            </a:r>
            <a:r>
              <a:rPr dirty="0" spc="-5"/>
              <a:t>ено</a:t>
            </a:r>
            <a:r>
              <a:rPr dirty="0"/>
              <a:t>	</a:t>
            </a:r>
            <a:r>
              <a:rPr dirty="0" spc="-5"/>
              <a:t>2</a:t>
            </a:r>
            <a:r>
              <a:rPr dirty="0"/>
              <a:t>	</a:t>
            </a:r>
            <a:r>
              <a:rPr dirty="0" spc="-5"/>
              <a:t>маст</a:t>
            </a:r>
            <a:r>
              <a:rPr dirty="0" spc="-15"/>
              <a:t>е</a:t>
            </a:r>
            <a:r>
              <a:rPr dirty="0" spc="-10"/>
              <a:t>р</a:t>
            </a:r>
            <a:r>
              <a:rPr dirty="0" spc="-5"/>
              <a:t>-класса</a:t>
            </a:r>
            <a:r>
              <a:rPr dirty="0"/>
              <a:t>	</a:t>
            </a:r>
            <a:r>
              <a:rPr dirty="0" spc="-5"/>
              <a:t>для</a:t>
            </a:r>
            <a:r>
              <a:rPr dirty="0"/>
              <a:t>	</a:t>
            </a:r>
            <a:r>
              <a:rPr dirty="0" spc="-10"/>
              <a:t>пре</a:t>
            </a:r>
            <a:r>
              <a:rPr dirty="0"/>
              <a:t>п</a:t>
            </a:r>
            <a:r>
              <a:rPr dirty="0" spc="-5"/>
              <a:t>од</a:t>
            </a:r>
            <a:r>
              <a:rPr dirty="0" spc="-25"/>
              <a:t>а</a:t>
            </a:r>
            <a:r>
              <a:rPr dirty="0" spc="-10"/>
              <a:t>вателе</a:t>
            </a:r>
            <a:r>
              <a:rPr dirty="0" spc="-5"/>
              <a:t>й</a:t>
            </a:r>
            <a:r>
              <a:rPr dirty="0"/>
              <a:t>	</a:t>
            </a:r>
            <a:r>
              <a:rPr dirty="0"/>
              <a:t>п</a:t>
            </a:r>
            <a:r>
              <a:rPr dirty="0" spc="-5"/>
              <a:t>о</a:t>
            </a:r>
            <a:r>
              <a:rPr dirty="0"/>
              <a:t>	</a:t>
            </a:r>
            <a:r>
              <a:rPr dirty="0" spc="-5"/>
              <a:t>с</a:t>
            </a:r>
            <a:r>
              <a:rPr dirty="0" spc="-20"/>
              <a:t>о</a:t>
            </a:r>
            <a:r>
              <a:rPr dirty="0" spc="-10"/>
              <a:t>временны</a:t>
            </a:r>
            <a:r>
              <a:rPr dirty="0" spc="-5"/>
              <a:t>м</a:t>
            </a:r>
            <a:r>
              <a:rPr dirty="0"/>
              <a:t>	</a:t>
            </a:r>
            <a:r>
              <a:rPr dirty="0" spc="-5"/>
              <a:t>т</a:t>
            </a:r>
            <a:r>
              <a:rPr dirty="0" spc="-25"/>
              <a:t>е</a:t>
            </a:r>
            <a:r>
              <a:rPr dirty="0" spc="-5"/>
              <a:t>хно</a:t>
            </a:r>
            <a:r>
              <a:rPr dirty="0"/>
              <a:t>л</a:t>
            </a:r>
            <a:r>
              <a:rPr dirty="0" spc="-5"/>
              <a:t>ог</a:t>
            </a:r>
            <a:r>
              <a:rPr dirty="0"/>
              <a:t>и</a:t>
            </a:r>
            <a:r>
              <a:rPr dirty="0" spc="-5"/>
              <a:t>ям</a:t>
            </a:r>
            <a:r>
              <a:rPr dirty="0"/>
              <a:t>	</a:t>
            </a:r>
            <a:r>
              <a:rPr dirty="0" spc="-10"/>
              <a:t>из</a:t>
            </a:r>
            <a:r>
              <a:rPr dirty="0" spc="5"/>
              <a:t>у</a:t>
            </a:r>
            <a:r>
              <a:rPr dirty="0" spc="-15"/>
              <a:t>ч</a:t>
            </a:r>
            <a:r>
              <a:rPr dirty="0" spc="-20"/>
              <a:t>е</a:t>
            </a:r>
            <a:r>
              <a:rPr dirty="0" spc="-10"/>
              <a:t>н</a:t>
            </a:r>
            <a:r>
              <a:rPr dirty="0"/>
              <a:t>и</a:t>
            </a:r>
            <a:r>
              <a:rPr dirty="0" spc="-5"/>
              <a:t>я  </a:t>
            </a:r>
            <a:r>
              <a:rPr dirty="0" spc="-5"/>
              <a:t>русского языка (50</a:t>
            </a:r>
            <a:r>
              <a:rPr dirty="0" spc="10"/>
              <a:t> </a:t>
            </a:r>
            <a:r>
              <a:rPr dirty="0" spc="-5"/>
              <a:t>преподавателей);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pc="-10"/>
              <a:t>подготовлен </a:t>
            </a:r>
            <a:r>
              <a:rPr dirty="0" spc="-5"/>
              <a:t>видеофильм об </a:t>
            </a:r>
            <a:r>
              <a:rPr dirty="0" spc="-10"/>
              <a:t>известных </a:t>
            </a:r>
            <a:r>
              <a:rPr dirty="0" spc="-5"/>
              <a:t>выпускниках советских и российских</a:t>
            </a:r>
            <a:r>
              <a:rPr dirty="0" spc="-25"/>
              <a:t> </a:t>
            </a:r>
            <a:r>
              <a:rPr dirty="0" spc="-5"/>
              <a:t>вузов.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3070" y="633730"/>
            <a:ext cx="569595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Liberation Serif"/>
                <a:cs typeface="Liberation Serif"/>
              </a:rPr>
              <a:t>Фотоальбом с сервисом </a:t>
            </a:r>
            <a:r>
              <a:rPr dirty="0" sz="2000" spc="-5" b="1">
                <a:solidFill>
                  <a:srgbClr val="C00000"/>
                </a:solidFill>
                <a:latin typeface="Liberation Serif"/>
                <a:cs typeface="Liberation Serif"/>
              </a:rPr>
              <a:t>дополненной реальности  (интерактивный</a:t>
            </a:r>
            <a:r>
              <a:rPr dirty="0" sz="2000" spc="-20" b="1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dirty="0" sz="2000" b="1">
                <a:solidFill>
                  <a:srgbClr val="C00000"/>
                </a:solidFill>
                <a:latin typeface="Liberation Serif"/>
                <a:cs typeface="Liberation Serif"/>
              </a:rPr>
              <a:t>ресурс)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3103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hlinkClick r:id="rId3"/>
              </a:rPr>
              <a:t>www.argin.ru</a:t>
            </a:r>
          </a:p>
        </p:txBody>
      </p:sp>
      <p:sp>
        <p:nvSpPr>
          <p:cNvPr id="5" name="object 5"/>
          <p:cNvSpPr/>
          <p:nvPr/>
        </p:nvSpPr>
        <p:spPr>
          <a:xfrm>
            <a:off x="449580" y="1330452"/>
            <a:ext cx="5036820" cy="243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86400" y="3288791"/>
            <a:ext cx="6003036" cy="2996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7840" y="4152646"/>
            <a:ext cx="4751070" cy="1930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  <a:tabLst>
                <a:tab pos="3041015" algn="l"/>
              </a:tabLst>
            </a:pPr>
            <a:r>
              <a:rPr dirty="0" sz="2500" spc="-10">
                <a:latin typeface="Times New Roman"/>
                <a:cs typeface="Times New Roman"/>
              </a:rPr>
              <a:t>Програм</a:t>
            </a:r>
            <a:r>
              <a:rPr dirty="0" sz="2500" spc="10">
                <a:latin typeface="Times New Roman"/>
                <a:cs typeface="Times New Roman"/>
              </a:rPr>
              <a:t>м</a:t>
            </a:r>
            <a:r>
              <a:rPr dirty="0" sz="2500" spc="-5">
                <a:latin typeface="Times New Roman"/>
                <a:cs typeface="Times New Roman"/>
              </a:rPr>
              <a:t>ное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об</a:t>
            </a:r>
            <a:r>
              <a:rPr dirty="0" sz="2500">
                <a:latin typeface="Times New Roman"/>
                <a:cs typeface="Times New Roman"/>
              </a:rPr>
              <a:t>е</a:t>
            </a:r>
            <a:r>
              <a:rPr dirty="0" sz="2500" spc="-5">
                <a:latin typeface="Times New Roman"/>
                <a:cs typeface="Times New Roman"/>
              </a:rPr>
              <a:t>спе</a:t>
            </a:r>
            <a:r>
              <a:rPr dirty="0" sz="2500" spc="10">
                <a:latin typeface="Times New Roman"/>
                <a:cs typeface="Times New Roman"/>
              </a:rPr>
              <a:t>ч</a:t>
            </a:r>
            <a:r>
              <a:rPr dirty="0" sz="2500" spc="-5">
                <a:latin typeface="Times New Roman"/>
                <a:cs typeface="Times New Roman"/>
              </a:rPr>
              <a:t>ен</a:t>
            </a:r>
            <a:r>
              <a:rPr dirty="0" sz="2500" spc="5">
                <a:latin typeface="Times New Roman"/>
                <a:cs typeface="Times New Roman"/>
              </a:rPr>
              <a:t>и</a:t>
            </a:r>
            <a:r>
              <a:rPr dirty="0" sz="2500" spc="-5">
                <a:latin typeface="Times New Roman"/>
                <a:cs typeface="Times New Roman"/>
              </a:rPr>
              <a:t>е  </a:t>
            </a:r>
            <a:r>
              <a:rPr dirty="0" sz="2500" spc="-5">
                <a:latin typeface="Times New Roman"/>
                <a:cs typeface="Times New Roman"/>
              </a:rPr>
              <a:t>создано выпускником Уральского  федерального университета имени  первого Президента России </a:t>
            </a:r>
            <a:r>
              <a:rPr dirty="0" sz="2500" spc="-10">
                <a:latin typeface="Times New Roman"/>
                <a:cs typeface="Times New Roman"/>
              </a:rPr>
              <a:t>Б. </a:t>
            </a:r>
            <a:r>
              <a:rPr dirty="0" sz="2500" spc="-5">
                <a:latin typeface="Times New Roman"/>
                <a:cs typeface="Times New Roman"/>
              </a:rPr>
              <a:t>Н.  Ельцина </a:t>
            </a:r>
            <a:r>
              <a:rPr dirty="0" sz="2500" spc="-10">
                <a:latin typeface="Times New Roman"/>
                <a:cs typeface="Times New Roman"/>
              </a:rPr>
              <a:t>Андреем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Петровым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48446" y="2241345"/>
            <a:ext cx="680465" cy="598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470" y="627634"/>
            <a:ext cx="4899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Интерактивный</a:t>
            </a:r>
            <a:r>
              <a:rPr dirty="0" sz="3600" spc="-9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ресурс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25213" y="382285"/>
            <a:ext cx="1496353" cy="131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6615" y="1743836"/>
            <a:ext cx="9230995" cy="39992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Times New Roman"/>
                <a:cs typeface="Times New Roman"/>
              </a:rPr>
              <a:t>Будет </a:t>
            </a:r>
            <a:r>
              <a:rPr dirty="0" sz="2500" spc="-10">
                <a:latin typeface="Times New Roman"/>
                <a:cs typeface="Times New Roman"/>
              </a:rPr>
              <a:t>издан </a:t>
            </a:r>
            <a:r>
              <a:rPr dirty="0" sz="2500" spc="-5">
                <a:latin typeface="Times New Roman"/>
                <a:cs typeface="Times New Roman"/>
              </a:rPr>
              <a:t>фотоальбом из 10</a:t>
            </a:r>
            <a:r>
              <a:rPr dirty="0" sz="2500" spc="5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фото.</a:t>
            </a:r>
            <a:endParaRPr sz="2500">
              <a:latin typeface="Times New Roman"/>
              <a:cs typeface="Times New Roman"/>
            </a:endParaRPr>
          </a:p>
          <a:p>
            <a:pPr marL="12700" marR="241300" indent="457200">
              <a:lnSpc>
                <a:spcPct val="100000"/>
              </a:lnSpc>
              <a:tabLst>
                <a:tab pos="1282065" algn="l"/>
                <a:tab pos="2950845" algn="l"/>
                <a:tab pos="3519804" algn="l"/>
                <a:tab pos="4436745" algn="l"/>
                <a:tab pos="6795134" algn="l"/>
                <a:tab pos="8040370" algn="l"/>
              </a:tabLst>
            </a:pPr>
            <a:r>
              <a:rPr dirty="0" sz="2500" spc="-10">
                <a:latin typeface="Times New Roman"/>
                <a:cs typeface="Times New Roman"/>
              </a:rPr>
              <a:t>Пр</a:t>
            </a:r>
            <a:r>
              <a:rPr dirty="0" sz="2500" spc="-5">
                <a:latin typeface="Times New Roman"/>
                <a:cs typeface="Times New Roman"/>
              </a:rPr>
              <a:t>и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0">
                <a:latin typeface="Times New Roman"/>
                <a:cs typeface="Times New Roman"/>
              </a:rPr>
              <a:t>н</a:t>
            </a:r>
            <a:r>
              <a:rPr dirty="0" sz="2500" spc="-15">
                <a:latin typeface="Times New Roman"/>
                <a:cs typeface="Times New Roman"/>
              </a:rPr>
              <a:t>а</a:t>
            </a:r>
            <a:r>
              <a:rPr dirty="0" sz="2500">
                <a:latin typeface="Times New Roman"/>
                <a:cs typeface="Times New Roman"/>
              </a:rPr>
              <a:t>ве</a:t>
            </a:r>
            <a:r>
              <a:rPr dirty="0" sz="2500" spc="-5">
                <a:latin typeface="Times New Roman"/>
                <a:cs typeface="Times New Roman"/>
              </a:rPr>
              <a:t>дении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>
                <a:latin typeface="Times New Roman"/>
                <a:cs typeface="Times New Roman"/>
              </a:rPr>
              <a:t>н</a:t>
            </a:r>
            <a:r>
              <a:rPr dirty="0" sz="2500" spc="-5">
                <a:latin typeface="Times New Roman"/>
                <a:cs typeface="Times New Roman"/>
              </a:rPr>
              <a:t>а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фото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ак</a:t>
            </a:r>
            <a:r>
              <a:rPr dirty="0" sz="2500">
                <a:latin typeface="Times New Roman"/>
                <a:cs typeface="Times New Roman"/>
              </a:rPr>
              <a:t>т</a:t>
            </a:r>
            <a:r>
              <a:rPr dirty="0" sz="2500" spc="-10">
                <a:latin typeface="Times New Roman"/>
                <a:cs typeface="Times New Roman"/>
              </a:rPr>
              <a:t>ив</a:t>
            </a:r>
            <a:r>
              <a:rPr dirty="0" sz="2500" spc="-20">
                <a:latin typeface="Times New Roman"/>
                <a:cs typeface="Times New Roman"/>
              </a:rPr>
              <a:t>и</a:t>
            </a:r>
            <a:r>
              <a:rPr dirty="0" sz="2500" spc="-5">
                <a:latin typeface="Times New Roman"/>
                <a:cs typeface="Times New Roman"/>
              </a:rPr>
              <a:t>зир</a:t>
            </a:r>
            <a:r>
              <a:rPr dirty="0" sz="2500" spc="20">
                <a:latin typeface="Times New Roman"/>
                <a:cs typeface="Times New Roman"/>
              </a:rPr>
              <a:t>у</a:t>
            </a:r>
            <a:r>
              <a:rPr dirty="0" sz="2500" spc="-5">
                <a:latin typeface="Times New Roman"/>
                <a:cs typeface="Times New Roman"/>
              </a:rPr>
              <a:t>е</a:t>
            </a:r>
            <a:r>
              <a:rPr dirty="0" sz="2500" spc="-20">
                <a:latin typeface="Times New Roman"/>
                <a:cs typeface="Times New Roman"/>
              </a:rPr>
              <a:t>т</a:t>
            </a:r>
            <a:r>
              <a:rPr dirty="0" sz="2500" spc="-5">
                <a:latin typeface="Times New Roman"/>
                <a:cs typeface="Times New Roman"/>
              </a:rPr>
              <a:t>ся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р</a:t>
            </a:r>
            <a:r>
              <a:rPr dirty="0" sz="2500">
                <a:latin typeface="Times New Roman"/>
                <a:cs typeface="Times New Roman"/>
              </a:rPr>
              <a:t>е</a:t>
            </a:r>
            <a:r>
              <a:rPr dirty="0" sz="2500" spc="-20">
                <a:latin typeface="Times New Roman"/>
                <a:cs typeface="Times New Roman"/>
              </a:rPr>
              <a:t>с</a:t>
            </a:r>
            <a:r>
              <a:rPr dirty="0" sz="2500" spc="25">
                <a:latin typeface="Times New Roman"/>
                <a:cs typeface="Times New Roman"/>
              </a:rPr>
              <a:t>у</a:t>
            </a:r>
            <a:r>
              <a:rPr dirty="0" sz="2500" spc="-5">
                <a:latin typeface="Times New Roman"/>
                <a:cs typeface="Times New Roman"/>
              </a:rPr>
              <a:t>рс: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5">
                <a:latin typeface="Times New Roman"/>
                <a:cs typeface="Times New Roman"/>
              </a:rPr>
              <a:t>диктор  </a:t>
            </a:r>
            <a:r>
              <a:rPr dirty="0" sz="2500" spc="-10">
                <a:latin typeface="Times New Roman"/>
                <a:cs typeface="Times New Roman"/>
              </a:rPr>
              <a:t>говорит </a:t>
            </a:r>
            <a:r>
              <a:rPr dirty="0" sz="2500" spc="-5">
                <a:latin typeface="Times New Roman"/>
                <a:cs typeface="Times New Roman"/>
              </a:rPr>
              <a:t>о событии, </a:t>
            </a:r>
            <a:r>
              <a:rPr dirty="0" sz="2500" spc="-10">
                <a:latin typeface="Times New Roman"/>
                <a:cs typeface="Times New Roman"/>
              </a:rPr>
              <a:t>изображенном </a:t>
            </a:r>
            <a:r>
              <a:rPr dirty="0" sz="2500" spc="-5">
                <a:latin typeface="Times New Roman"/>
                <a:cs typeface="Times New Roman"/>
              </a:rPr>
              <a:t>на фото – до 3</a:t>
            </a:r>
            <a:r>
              <a:rPr dirty="0" sz="2500" spc="145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минут.</a:t>
            </a:r>
            <a:endParaRPr sz="2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dirty="0" sz="2500" spc="-5">
                <a:latin typeface="Times New Roman"/>
                <a:cs typeface="Times New Roman"/>
              </a:rPr>
              <a:t>В </a:t>
            </a:r>
            <a:r>
              <a:rPr dirty="0" sz="2500">
                <a:latin typeface="Times New Roman"/>
                <a:cs typeface="Times New Roman"/>
              </a:rPr>
              <a:t>ресурсе </a:t>
            </a:r>
            <a:r>
              <a:rPr dirty="0" sz="2500" spc="-5">
                <a:latin typeface="Times New Roman"/>
                <a:cs typeface="Times New Roman"/>
              </a:rPr>
              <a:t>можно </a:t>
            </a:r>
            <a:r>
              <a:rPr dirty="0" sz="2500">
                <a:latin typeface="Times New Roman"/>
                <a:cs typeface="Times New Roman"/>
              </a:rPr>
              <a:t>будет: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Times New Roman"/>
                <a:cs typeface="Times New Roman"/>
              </a:rPr>
              <a:t>выбрать язык </a:t>
            </a:r>
            <a:r>
              <a:rPr dirty="0" sz="2500">
                <a:latin typeface="Times New Roman"/>
                <a:cs typeface="Times New Roman"/>
              </a:rPr>
              <a:t>русский </a:t>
            </a:r>
            <a:r>
              <a:rPr dirty="0" sz="2500" spc="-10">
                <a:latin typeface="Times New Roman"/>
                <a:cs typeface="Times New Roman"/>
              </a:rPr>
              <a:t>или</a:t>
            </a:r>
            <a:r>
              <a:rPr dirty="0" sz="2500" spc="-5">
                <a:latin typeface="Times New Roman"/>
                <a:cs typeface="Times New Roman"/>
              </a:rPr>
              <a:t> монгольский;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77C0D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Times New Roman"/>
                <a:cs typeface="Times New Roman"/>
              </a:rPr>
              <a:t>выбрать чтение </a:t>
            </a:r>
            <a:r>
              <a:rPr dirty="0" sz="2500" spc="-10">
                <a:latin typeface="Times New Roman"/>
                <a:cs typeface="Times New Roman"/>
              </a:rPr>
              <a:t>или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прослушивание;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500" spc="-5">
                <a:latin typeface="Times New Roman"/>
                <a:cs typeface="Times New Roman"/>
              </a:rPr>
              <a:t>остановить диктора и </a:t>
            </a:r>
            <a:r>
              <a:rPr dirty="0" sz="2500" spc="-10">
                <a:latin typeface="Times New Roman"/>
                <a:cs typeface="Times New Roman"/>
              </a:rPr>
              <a:t>перейти </a:t>
            </a:r>
            <a:r>
              <a:rPr dirty="0" sz="2500" spc="-5">
                <a:latin typeface="Times New Roman"/>
                <a:cs typeface="Times New Roman"/>
              </a:rPr>
              <a:t>к </a:t>
            </a:r>
            <a:r>
              <a:rPr dirty="0" sz="2500">
                <a:latin typeface="Times New Roman"/>
                <a:cs typeface="Times New Roman"/>
              </a:rPr>
              <a:t>другой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фото;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  <a:tab pos="4383405" algn="l"/>
              </a:tabLst>
            </a:pPr>
            <a:r>
              <a:rPr dirty="0" sz="2500" spc="-5">
                <a:latin typeface="Times New Roman"/>
                <a:cs typeface="Times New Roman"/>
              </a:rPr>
              <a:t>увидеть </a:t>
            </a:r>
            <a:r>
              <a:rPr dirty="0" sz="2500" spc="-10">
                <a:latin typeface="Times New Roman"/>
                <a:cs typeface="Times New Roman"/>
              </a:rPr>
              <a:t>полезные</a:t>
            </a:r>
            <a:r>
              <a:rPr dirty="0" sz="2500" spc="3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ссылки</a:t>
            </a:r>
            <a:r>
              <a:rPr dirty="0" sz="2500" spc="2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на	</a:t>
            </a:r>
            <a:r>
              <a:rPr dirty="0" sz="2500">
                <a:latin typeface="Times New Roman"/>
                <a:cs typeface="Times New Roman"/>
              </a:rPr>
              <a:t>другие </a:t>
            </a:r>
            <a:r>
              <a:rPr dirty="0" sz="2500" spc="-5">
                <a:latin typeface="Times New Roman"/>
                <a:cs typeface="Times New Roman"/>
              </a:rPr>
              <a:t>тематические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материалы.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</a:pPr>
            <a:r>
              <a:rPr dirty="0" sz="2500" spc="-5" b="1">
                <a:solidFill>
                  <a:srgbClr val="C00000"/>
                </a:solidFill>
                <a:latin typeface="Liberation Serif"/>
                <a:cs typeface="Liberation Serif"/>
              </a:rPr>
              <a:t>Ресурс </a:t>
            </a:r>
            <a:r>
              <a:rPr dirty="0" sz="2500" spc="-10" b="1">
                <a:solidFill>
                  <a:srgbClr val="C00000"/>
                </a:solidFill>
                <a:latin typeface="Liberation Serif"/>
                <a:cs typeface="Liberation Serif"/>
              </a:rPr>
              <a:t>как приложение </a:t>
            </a:r>
            <a:r>
              <a:rPr dirty="0" sz="2500" spc="-5" b="1">
                <a:solidFill>
                  <a:srgbClr val="C00000"/>
                </a:solidFill>
                <a:latin typeface="Liberation Serif"/>
                <a:cs typeface="Liberation Serif"/>
              </a:rPr>
              <a:t>скачивается и используется</a:t>
            </a:r>
            <a:r>
              <a:rPr dirty="0" sz="2500" spc="65" b="1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dirty="0" sz="2500" spc="-5" b="1">
                <a:solidFill>
                  <a:srgbClr val="C00000"/>
                </a:solidFill>
                <a:latin typeface="Liberation Serif"/>
                <a:cs typeface="Liberation Serif"/>
              </a:rPr>
              <a:t>бесплатно.</a:t>
            </a:r>
            <a:endParaRPr sz="25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9158"/>
            <a:ext cx="806640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05635" algn="l"/>
                <a:tab pos="2964815" algn="l"/>
                <a:tab pos="3563620" algn="l"/>
                <a:tab pos="6060440" algn="l"/>
                <a:tab pos="6457950" algn="l"/>
              </a:tabLst>
            </a:pPr>
            <a:r>
              <a:rPr dirty="0" b="1">
                <a:latin typeface="Liberation Serif"/>
                <a:cs typeface="Liberation Serif"/>
              </a:rPr>
              <a:t>При</a:t>
            </a:r>
            <a:r>
              <a:rPr dirty="0" spc="-10" b="1">
                <a:latin typeface="Liberation Serif"/>
                <a:cs typeface="Liberation Serif"/>
              </a:rPr>
              <a:t>м</a:t>
            </a:r>
            <a:r>
              <a:rPr dirty="0" b="1">
                <a:latin typeface="Liberation Serif"/>
                <a:cs typeface="Liberation Serif"/>
              </a:rPr>
              <a:t>еры	</a:t>
            </a:r>
            <a:r>
              <a:rPr dirty="0" spc="-15" b="1">
                <a:latin typeface="Liberation Serif"/>
                <a:cs typeface="Liberation Serif"/>
              </a:rPr>
              <a:t>ф</a:t>
            </a:r>
            <a:r>
              <a:rPr dirty="0" b="1">
                <a:latin typeface="Liberation Serif"/>
                <a:cs typeface="Liberation Serif"/>
              </a:rPr>
              <a:t>о</a:t>
            </a:r>
            <a:r>
              <a:rPr dirty="0" spc="10" b="1">
                <a:latin typeface="Liberation Serif"/>
                <a:cs typeface="Liberation Serif"/>
              </a:rPr>
              <a:t>т</a:t>
            </a:r>
            <a:r>
              <a:rPr dirty="0" b="1">
                <a:latin typeface="Liberation Serif"/>
                <a:cs typeface="Liberation Serif"/>
              </a:rPr>
              <a:t>о	</a:t>
            </a:r>
            <a:r>
              <a:rPr dirty="0" spc="-5" b="1">
                <a:latin typeface="Liberation Serif"/>
                <a:cs typeface="Liberation Serif"/>
              </a:rPr>
              <a:t>и</a:t>
            </a:r>
            <a:r>
              <a:rPr dirty="0" b="1">
                <a:latin typeface="Liberation Serif"/>
                <a:cs typeface="Liberation Serif"/>
              </a:rPr>
              <a:t>з	</a:t>
            </a:r>
            <a:r>
              <a:rPr dirty="0" spc="-10" b="1">
                <a:latin typeface="Liberation Serif"/>
                <a:cs typeface="Liberation Serif"/>
              </a:rPr>
              <a:t>ф</a:t>
            </a:r>
            <a:r>
              <a:rPr dirty="0" b="1">
                <a:latin typeface="Liberation Serif"/>
                <a:cs typeface="Liberation Serif"/>
              </a:rPr>
              <a:t>от</a:t>
            </a:r>
            <a:r>
              <a:rPr dirty="0" spc="5" b="1">
                <a:latin typeface="Liberation Serif"/>
                <a:cs typeface="Liberation Serif"/>
              </a:rPr>
              <a:t>о</a:t>
            </a:r>
            <a:r>
              <a:rPr dirty="0" b="1">
                <a:latin typeface="Liberation Serif"/>
                <a:cs typeface="Liberation Serif"/>
              </a:rPr>
              <a:t>ал</a:t>
            </a:r>
            <a:r>
              <a:rPr dirty="0" spc="5" b="1">
                <a:latin typeface="Liberation Serif"/>
                <a:cs typeface="Liberation Serif"/>
              </a:rPr>
              <a:t>ь</a:t>
            </a:r>
            <a:r>
              <a:rPr dirty="0" b="1">
                <a:latin typeface="Liberation Serif"/>
                <a:cs typeface="Liberation Serif"/>
              </a:rPr>
              <a:t>бома	с	сервисом  </a:t>
            </a:r>
            <a:r>
              <a:rPr dirty="0" spc="-5" b="1">
                <a:latin typeface="Liberation Serif"/>
                <a:cs typeface="Liberation Serif"/>
              </a:rPr>
              <a:t>дополненной</a:t>
            </a:r>
            <a:r>
              <a:rPr dirty="0" spc="-15" b="1">
                <a:latin typeface="Liberation Serif"/>
                <a:cs typeface="Liberation Serif"/>
              </a:rPr>
              <a:t> </a:t>
            </a:r>
            <a:r>
              <a:rPr dirty="0" spc="-5" b="1">
                <a:latin typeface="Liberation Serif"/>
                <a:cs typeface="Liberation Serif"/>
              </a:rPr>
              <a:t>реальности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772" y="1699260"/>
            <a:ext cx="3555491" cy="2325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9847" y="1653539"/>
            <a:ext cx="3983736" cy="232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4355" y="4287011"/>
            <a:ext cx="3555492" cy="2325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11011" y="4110228"/>
            <a:ext cx="3983736" cy="2502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917" y="633730"/>
            <a:ext cx="7098030" cy="940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Liberation Serif"/>
                <a:cs typeface="Liberation Serif"/>
              </a:rPr>
              <a:t>Исторический диктант </a:t>
            </a:r>
            <a:r>
              <a:rPr dirty="0" sz="2000" b="1">
                <a:latin typeface="Liberation Serif"/>
                <a:cs typeface="Liberation Serif"/>
              </a:rPr>
              <a:t>«От Халхин-Гола </a:t>
            </a:r>
            <a:r>
              <a:rPr dirty="0" sz="2000" spc="-5" b="1">
                <a:latin typeface="Liberation Serif"/>
                <a:cs typeface="Liberation Serif"/>
              </a:rPr>
              <a:t>до </a:t>
            </a:r>
            <a:r>
              <a:rPr dirty="0" sz="2000" b="1">
                <a:latin typeface="Liberation Serif"/>
                <a:cs typeface="Liberation Serif"/>
              </a:rPr>
              <a:t>Даляня: СССР</a:t>
            </a:r>
            <a:r>
              <a:rPr dirty="0" sz="2000" spc="-55" b="1">
                <a:latin typeface="Liberation Serif"/>
                <a:cs typeface="Liberation Serif"/>
              </a:rPr>
              <a:t> </a:t>
            </a:r>
            <a:r>
              <a:rPr dirty="0" sz="2000" b="1">
                <a:latin typeface="Liberation Serif"/>
                <a:cs typeface="Liberation Serif"/>
              </a:rPr>
              <a:t>и  Монголия </a:t>
            </a:r>
            <a:r>
              <a:rPr dirty="0" sz="2000" spc="-5" b="1">
                <a:latin typeface="Liberation Serif"/>
                <a:cs typeface="Liberation Serif"/>
              </a:rPr>
              <a:t>во Второй мировой войне </a:t>
            </a:r>
            <a:r>
              <a:rPr dirty="0" sz="2000" b="1">
                <a:latin typeface="Liberation Serif"/>
                <a:cs typeface="Liberation Serif"/>
              </a:rPr>
              <a:t>(1939-1945). К </a:t>
            </a:r>
            <a:r>
              <a:rPr dirty="0" sz="2000" spc="-5" b="1">
                <a:latin typeface="Liberation Serif"/>
                <a:cs typeface="Liberation Serif"/>
              </a:rPr>
              <a:t>80-летию  </a:t>
            </a:r>
            <a:r>
              <a:rPr dirty="0" sz="2000" b="1">
                <a:latin typeface="Liberation Serif"/>
                <a:cs typeface="Liberation Serif"/>
              </a:rPr>
              <a:t>совместной </a:t>
            </a:r>
            <a:r>
              <a:rPr dirty="0" sz="2000" spc="-5" b="1">
                <a:latin typeface="Liberation Serif"/>
                <a:cs typeface="Liberation Serif"/>
              </a:rPr>
              <a:t>победы на р.</a:t>
            </a:r>
            <a:r>
              <a:rPr dirty="0" sz="2000" spc="-45" b="1">
                <a:latin typeface="Liberation Serif"/>
                <a:cs typeface="Liberation Serif"/>
              </a:rPr>
              <a:t> </a:t>
            </a:r>
            <a:r>
              <a:rPr dirty="0" sz="2000" b="1">
                <a:latin typeface="Liberation Serif"/>
                <a:cs typeface="Liberation Serif"/>
              </a:rPr>
              <a:t>Халхин-Гол»</a:t>
            </a:r>
            <a:endParaRPr sz="20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2186686"/>
            <a:ext cx="8441690" cy="3465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4965" marR="7620" indent="-342900">
              <a:lnSpc>
                <a:spcPct val="100000"/>
              </a:lnSpc>
              <a:spcBef>
                <a:spcPts val="95"/>
              </a:spcBef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 ходе диктанта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участники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смогут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проверить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свои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знания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 Второй  </a:t>
            </a:r>
            <a:r>
              <a:rPr dirty="0" sz="1900" spc="-35">
                <a:solidFill>
                  <a:srgbClr val="404040"/>
                </a:solidFill>
                <a:latin typeface="Times New Roman"/>
                <a:cs typeface="Times New Roman"/>
              </a:rPr>
              <a:t>мировой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войне,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событиях, предшествовавших ее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началу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(в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частности,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  боях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на р.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Халхин-Гол), совместных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действиях СССР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Монголии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по 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противостоянию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японской агрессии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Дальнем</a:t>
            </a:r>
            <a:r>
              <a:rPr dirty="0" sz="1900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Востоке;</a:t>
            </a:r>
            <a:endParaRPr sz="1900">
              <a:latin typeface="Times New Roman"/>
              <a:cs typeface="Times New Roman"/>
            </a:endParaRPr>
          </a:p>
          <a:p>
            <a:pPr algn="just" marL="354965" marR="5080" indent="-342900">
              <a:lnSpc>
                <a:spcPct val="100000"/>
              </a:lnSpc>
              <a:spcBef>
                <a:spcPts val="1000"/>
              </a:spcBef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задания будут разделены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две группы: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общеизвестные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и малоизвестные, </a:t>
            </a:r>
            <a:r>
              <a:rPr dirty="0" sz="1900" spc="-375">
                <a:solidFill>
                  <a:srgbClr val="404040"/>
                </a:solidFill>
                <a:latin typeface="Times New Roman"/>
                <a:cs typeface="Times New Roman"/>
              </a:rPr>
              <a:t>но 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интересные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факты о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Второй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мировой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войне, события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личности.  Предполагается использование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диктанте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визуальных и картографических  материалов;</a:t>
            </a:r>
            <a:endParaRPr sz="1900">
              <a:latin typeface="Times New Roman"/>
              <a:cs typeface="Times New Roman"/>
            </a:endParaRPr>
          </a:p>
          <a:p>
            <a:pPr algn="just" marL="354965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1500" spc="285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проведение подобного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рода диктанта позволит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получить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обратную связь </a:t>
            </a:r>
            <a:r>
              <a:rPr dirty="0" sz="1900" spc="-345">
                <a:solidFill>
                  <a:srgbClr val="404040"/>
                </a:solidFill>
                <a:latin typeface="Times New Roman"/>
                <a:cs typeface="Times New Roman"/>
              </a:rPr>
              <a:t>от 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участников, а также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расширить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знания монгольской молодежи о совместном  советско-монгольском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прошлом.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03" y="97880"/>
            <a:ext cx="1493026" cy="107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017" y="627634"/>
            <a:ext cx="3702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Развитие</a:t>
            </a:r>
            <a:r>
              <a:rPr dirty="0" sz="3600" spc="-2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03" y="97880"/>
            <a:ext cx="1493026" cy="107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3417" y="1518259"/>
            <a:ext cx="1038098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5080" indent="-342900">
              <a:lnSpc>
                <a:spcPct val="110000"/>
              </a:lnSpc>
              <a:spcBef>
                <a:spcPts val="100"/>
              </a:spcBef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Книга «Неизвестная битва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реке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Халхин-Гол» будет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обеспечивать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повышение интереса </a:t>
            </a:r>
            <a:r>
              <a:rPr dirty="0" sz="2000" spc="-355">
                <a:solidFill>
                  <a:srgbClr val="404040"/>
                </a:solidFill>
                <a:latin typeface="Times New Roman"/>
                <a:cs typeface="Times New Roman"/>
              </a:rPr>
              <a:t>к 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историческим событиям совместного героического прошлого России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Монголии, будет  передана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школу «Кириллица», 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Улан-Баторский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лицей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РЭУ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им. Г.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Плеханова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другие  школы, 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Монгольский госуниверситет, Монгольский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государственный университет  образования,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Монгольский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государственный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университет науки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технологии;</a:t>
            </a:r>
            <a:endParaRPr sz="2000">
              <a:latin typeface="Times New Roman"/>
              <a:cs typeface="Times New Roman"/>
            </a:endParaRPr>
          </a:p>
          <a:p>
            <a:pPr algn="just" marL="354965" marR="8890" indent="-342900">
              <a:lnSpc>
                <a:spcPct val="110000"/>
              </a:lnSpc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течение следующих трех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лет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будет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реализовываться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стратегический план </a:t>
            </a:r>
            <a:r>
              <a:rPr dirty="0" sz="2000" spc="-60">
                <a:solidFill>
                  <a:srgbClr val="404040"/>
                </a:solidFill>
                <a:latin typeface="Times New Roman"/>
                <a:cs typeface="Times New Roman"/>
              </a:rPr>
              <a:t>развития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сообщества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выпускников российских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советских</a:t>
            </a:r>
            <a:r>
              <a:rPr dirty="0" sz="2000" spc="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вузов;</a:t>
            </a:r>
            <a:endParaRPr sz="2000">
              <a:latin typeface="Times New Roman"/>
              <a:cs typeface="Times New Roman"/>
            </a:endParaRPr>
          </a:p>
          <a:p>
            <a:pPr algn="just" marL="354965" marR="6350" indent="-342900">
              <a:lnSpc>
                <a:spcPct val="110000"/>
              </a:lnSpc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течение последующих трех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лет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будет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реализовываться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программа развития  </a:t>
            </a:r>
            <a:r>
              <a:rPr dirty="0" sz="2000" spc="-30">
                <a:solidFill>
                  <a:srgbClr val="404040"/>
                </a:solidFill>
                <a:latin typeface="Times New Roman"/>
                <a:cs typeface="Times New Roman"/>
              </a:rPr>
              <a:t>целевого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капитала</a:t>
            </a:r>
            <a:r>
              <a:rPr dirty="0" sz="20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«Монголия»;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54965" algn="l"/>
                <a:tab pos="631190" algn="l"/>
                <a:tab pos="1294130" algn="l"/>
                <a:tab pos="1934210" algn="l"/>
                <a:tab pos="3446145" algn="l"/>
                <a:tab pos="4851400" algn="l"/>
                <a:tab pos="5860415" algn="l"/>
                <a:tab pos="7514590" algn="l"/>
                <a:tab pos="9222740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2020	году	планируется	проведение	Форума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выпускников,	посвященного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100-летию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Уральского</a:t>
            </a:r>
            <a:r>
              <a:rPr dirty="0" sz="2000" spc="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федерального</a:t>
            </a:r>
            <a:r>
              <a:rPr dirty="0" sz="2000" spc="1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университета</a:t>
            </a:r>
            <a:r>
              <a:rPr dirty="0" sz="2000" spc="1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имени</a:t>
            </a:r>
            <a:r>
              <a:rPr dirty="0" sz="2000" spc="1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первого</a:t>
            </a:r>
            <a:r>
              <a:rPr dirty="0" sz="2000" spc="1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Президента</a:t>
            </a:r>
            <a:r>
              <a:rPr dirty="0" sz="2000" spc="1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России</a:t>
            </a:r>
            <a:r>
              <a:rPr dirty="0" sz="2000" spc="1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Б.Н.</a:t>
            </a:r>
            <a:r>
              <a:rPr dirty="0" sz="2000" spc="1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Ельцина</a:t>
            </a:r>
            <a:r>
              <a:rPr dirty="0" sz="2000" spc="1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244"/>
              </a:spcBef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участием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З.Энхболда.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470" y="2568066"/>
            <a:ext cx="52063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 i="1">
                <a:latin typeface="Liberation Serif"/>
                <a:cs typeface="Liberation Serif"/>
              </a:rPr>
              <a:t>Благодарим за</a:t>
            </a:r>
            <a:r>
              <a:rPr dirty="0" sz="3600" spc="-65" b="1" i="1">
                <a:latin typeface="Liberation Serif"/>
                <a:cs typeface="Liberation Serif"/>
              </a:rPr>
              <a:t> </a:t>
            </a:r>
            <a:r>
              <a:rPr dirty="0" sz="3600" b="1" i="1">
                <a:latin typeface="Liberation Serif"/>
                <a:cs typeface="Liberation Serif"/>
              </a:rPr>
              <a:t>внимание!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4082" y="3690238"/>
            <a:ext cx="2773163" cy="2001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47390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Актуальность</a:t>
            </a:r>
            <a:r>
              <a:rPr dirty="0" sz="3600" spc="-85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500632"/>
            <a:ext cx="885888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718185" algn="l"/>
                <a:tab pos="1420495" algn="l"/>
                <a:tab pos="2086610" algn="l"/>
                <a:tab pos="2400935" algn="l"/>
                <a:tab pos="3361054" algn="l"/>
                <a:tab pos="4373245" algn="l"/>
                <a:tab pos="5382260" algn="l"/>
                <a:tab pos="6795134" algn="l"/>
                <a:tab pos="847153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1922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го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СР)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веде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ся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подго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сп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для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Монголии,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подготовлено более 65 000</a:t>
            </a:r>
            <a:r>
              <a:rPr dirty="0" sz="2000" spc="-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выпускников;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15" y="2110486"/>
            <a:ext cx="41846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650875" algn="l"/>
                <a:tab pos="1946275" algn="l"/>
                <a:tab pos="306514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	работает	несколько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515" y="2415286"/>
            <a:ext cx="36683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9055" algn="l"/>
                <a:tab pos="2226945" algn="l"/>
              </a:tabLst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советских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вузов:	Монгольская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4082" y="2110486"/>
            <a:ext cx="129032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ществ  ассоц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ац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6459" y="2415286"/>
            <a:ext cx="14617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5493" y="2415286"/>
            <a:ext cx="11099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советск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4642" y="2110486"/>
            <a:ext cx="31997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1609090" algn="l"/>
                <a:tab pos="3037205" algn="l"/>
              </a:tabLst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ск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ков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росс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йс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515" y="2720086"/>
            <a:ext cx="40678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2900" algn="l"/>
                <a:tab pos="2623185" algn="l"/>
              </a:tabLst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российских	вузов;	Монгольская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9194" y="2720086"/>
            <a:ext cx="12661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ассоц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ация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7582" y="2720086"/>
            <a:ext cx="25393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7050" algn="l"/>
              </a:tabLst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кни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ков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рал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615" y="3024581"/>
            <a:ext cx="8860155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Монгольская ассоциация выпускников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УрФУ 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ассоциации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других</a:t>
            </a:r>
            <a:r>
              <a:rPr dirty="0" sz="2000" spc="7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вузов;</a:t>
            </a:r>
            <a:endParaRPr sz="2000">
              <a:latin typeface="Times New Roman"/>
              <a:cs typeface="Times New Roman"/>
            </a:endParaRPr>
          </a:p>
          <a:p>
            <a:pPr algn="just" marL="354965" marR="6985" indent="-342900">
              <a:lnSpc>
                <a:spcPct val="100000"/>
              </a:lnSpc>
              <a:spcBef>
                <a:spcPts val="5"/>
              </a:spcBef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выпускники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российских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советских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вузов, по сути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своей </a:t>
            </a:r>
            <a:r>
              <a:rPr dirty="0" sz="2000" spc="-405">
                <a:solidFill>
                  <a:srgbClr val="404040"/>
                </a:solidFill>
                <a:latin typeface="Times New Roman"/>
                <a:cs typeface="Times New Roman"/>
              </a:rPr>
              <a:t>являются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народными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дипломатами,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занимают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высокие посты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должности в органах 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исполнительной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законодательной власти,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образовательных, научных  организациях, на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предприятиях,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имеют влияние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 spc="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обществе;</a:t>
            </a:r>
            <a:endParaRPr sz="2000">
              <a:latin typeface="Times New Roman"/>
              <a:cs typeface="Times New Roman"/>
            </a:endParaRPr>
          </a:p>
          <a:p>
            <a:pPr algn="just" marL="354965" marR="5080" indent="-342900">
              <a:lnSpc>
                <a:spcPct val="100000"/>
              </a:lnSpc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выпускники готовы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принимать более активное участие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2000" spc="-50">
                <a:solidFill>
                  <a:srgbClr val="404040"/>
                </a:solidFill>
                <a:latin typeface="Times New Roman"/>
                <a:cs typeface="Times New Roman"/>
              </a:rPr>
              <a:t>развитии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сотрудничества,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что подтверждается количеством соглашений, например,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  Уральским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федеральным университетом имени первого Президента России  имеется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около 20 соглашений (за период с 2014</a:t>
            </a:r>
            <a:r>
              <a:rPr dirty="0" sz="2000" spc="-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года);</a:t>
            </a:r>
            <a:endParaRPr sz="2000">
              <a:latin typeface="Times New Roman"/>
              <a:cs typeface="Times New Roman"/>
            </a:endParaRPr>
          </a:p>
          <a:p>
            <a:pPr algn="just" marL="354965" marR="7620" indent="-342900">
              <a:lnSpc>
                <a:spcPct val="100000"/>
              </a:lnSpc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есть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общие героические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страницы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прошлого, которые объединяют </a:t>
            </a:r>
            <a:r>
              <a:rPr dirty="0" sz="2000" spc="-370">
                <a:solidFill>
                  <a:srgbClr val="404040"/>
                </a:solidFill>
                <a:latin typeface="Times New Roman"/>
                <a:cs typeface="Times New Roman"/>
              </a:rPr>
              <a:t>и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сплачивают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выпускников, народы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России и</a:t>
            </a:r>
            <a:r>
              <a:rPr dirty="0" sz="2000" spc="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903" y="97880"/>
            <a:ext cx="1493026" cy="107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748855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Социальные проблемы, на решение  которых направлен</a:t>
            </a:r>
            <a:r>
              <a:rPr dirty="0" sz="3600" spc="-25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2185162"/>
            <a:ext cx="844169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825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1873250" algn="l"/>
                <a:tab pos="3269615" algn="l"/>
                <a:tab pos="3548379" algn="l"/>
                <a:tab pos="4777105" algn="l"/>
                <a:tab pos="5514975" algn="l"/>
                <a:tab pos="5906770" algn="l"/>
                <a:tab pos="7203440" algn="l"/>
                <a:tab pos="7467600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000" spc="1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йс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советск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узов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ече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ы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разв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е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сотрудничества России и</a:t>
            </a:r>
            <a:r>
              <a:rPr dirty="0" sz="20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Монголии;</a:t>
            </a:r>
            <a:endParaRPr sz="2000">
              <a:latin typeface="Times New Roman"/>
              <a:cs typeface="Times New Roman"/>
            </a:endParaRPr>
          </a:p>
          <a:p>
            <a:pPr marL="354965" marR="6985" indent="-342900">
              <a:lnSpc>
                <a:spcPct val="100000"/>
              </a:lnSpc>
              <a:tabLst>
                <a:tab pos="354965" algn="l"/>
                <a:tab pos="756285" algn="l"/>
                <a:tab pos="1739264" algn="l"/>
                <a:tab pos="2750185" algn="l"/>
                <a:tab pos="4095750" algn="l"/>
                <a:tab pos="5647690" algn="l"/>
                <a:tab pos="726757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з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дана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ист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ма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де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ржки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ольской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ст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денч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ской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олоде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ж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и,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обучающейся в</a:t>
            </a: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России;</a:t>
            </a:r>
            <a:endParaRPr sz="2000">
              <a:latin typeface="Times New Roman"/>
              <a:cs typeface="Times New Roman"/>
            </a:endParaRPr>
          </a:p>
          <a:p>
            <a:pPr marL="354965" marR="6985" indent="-342900">
              <a:lnSpc>
                <a:spcPct val="100000"/>
              </a:lnSpc>
              <a:tabLst>
                <a:tab pos="354965" algn="l"/>
                <a:tab pos="1833880" algn="l"/>
                <a:tab pos="2868930" algn="l"/>
                <a:tab pos="4124325" algn="l"/>
                <a:tab pos="5838190" algn="l"/>
                <a:tab pos="6760209" algn="l"/>
                <a:tab pos="7055484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необх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ди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акт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вн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нят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ь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исто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иче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ю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памят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ь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роич</a:t>
            </a: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ском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прошлом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народов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России 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 по установлению</a:t>
            </a:r>
            <a:r>
              <a:rPr dirty="0" sz="2000" spc="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мира;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отмечается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низкий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уровень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сдачи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абитуриентами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экзамена по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русскому  языку для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поступления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вузы</a:t>
            </a:r>
            <a:r>
              <a:rPr dirty="0" sz="2000" spc="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России.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03" y="97880"/>
            <a:ext cx="1493026" cy="107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28835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Цели</a:t>
            </a:r>
            <a:r>
              <a:rPr dirty="0" sz="3600" spc="-8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508886"/>
            <a:ext cx="9928225" cy="2440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Реализация потенциала выпускников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российских </a:t>
            </a:r>
            <a:r>
              <a:rPr dirty="0" sz="3000" spc="-640">
                <a:solidFill>
                  <a:srgbClr val="404040"/>
                </a:solidFill>
                <a:latin typeface="Times New Roman"/>
                <a:cs typeface="Times New Roman"/>
              </a:rPr>
              <a:t>и 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советских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вузов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в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развитии взаимовыгодных проектов  России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30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Монголии;</a:t>
            </a:r>
            <a:endParaRPr sz="3000">
              <a:latin typeface="Times New Roman"/>
              <a:cs typeface="Times New Roman"/>
            </a:endParaRPr>
          </a:p>
          <a:p>
            <a:pPr algn="just" marL="354965" marR="6350" indent="-342900">
              <a:lnSpc>
                <a:spcPct val="100000"/>
              </a:lnSpc>
              <a:spcBef>
                <a:spcPts val="1010"/>
              </a:spcBef>
            </a:pPr>
            <a:r>
              <a:rPr dirty="0" sz="2400" spc="409">
                <a:solidFill>
                  <a:srgbClr val="C77C0D"/>
                </a:solidFill>
                <a:latin typeface="Arial"/>
                <a:cs typeface="Arial"/>
              </a:rPr>
              <a:t>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сохранение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исторической памяти российского </a:t>
            </a:r>
            <a:r>
              <a:rPr dirty="0" sz="3000" spc="-640">
                <a:solidFill>
                  <a:srgbClr val="404040"/>
                </a:solidFill>
                <a:latin typeface="Times New Roman"/>
                <a:cs typeface="Times New Roman"/>
              </a:rPr>
              <a:t>и  </a:t>
            </a:r>
            <a:r>
              <a:rPr dirty="0" sz="3000">
                <a:solidFill>
                  <a:srgbClr val="404040"/>
                </a:solidFill>
                <a:latin typeface="Times New Roman"/>
                <a:cs typeface="Times New Roman"/>
              </a:rPr>
              <a:t>монгольского</a:t>
            </a:r>
            <a:r>
              <a:rPr dirty="0" sz="30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404040"/>
                </a:solidFill>
                <a:latin typeface="Times New Roman"/>
                <a:cs typeface="Times New Roman"/>
              </a:rPr>
              <a:t>народов.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903" y="97880"/>
            <a:ext cx="1493026" cy="107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845" y="627634"/>
            <a:ext cx="32823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Liberation Serif"/>
                <a:cs typeface="Liberation Serif"/>
              </a:rPr>
              <a:t>Задачи</a:t>
            </a:r>
            <a:r>
              <a:rPr dirty="0" sz="3600" spc="12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513458"/>
            <a:ext cx="59124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1431290" algn="l"/>
                <a:tab pos="3074670" algn="l"/>
                <a:tab pos="3655060" algn="l"/>
                <a:tab pos="512000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Создать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озможности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совме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тн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й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б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оты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2031" y="1513458"/>
            <a:ext cx="32683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6714" algn="l"/>
                <a:tab pos="3118485" algn="l"/>
              </a:tabLst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кников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000" spc="1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йс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515" y="1818258"/>
            <a:ext cx="65151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3340" algn="l"/>
                <a:tab pos="2370455" algn="l"/>
                <a:tab pos="2859405" algn="l"/>
                <a:tab pos="4903470" algn="l"/>
              </a:tabLst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советских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вузов	по	стратегическому	планированию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6722" y="1818258"/>
            <a:ext cx="23056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4015" algn="l"/>
              </a:tabLst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ко</a:t>
            </a:r>
            <a:r>
              <a:rPr dirty="0" sz="2000" spc="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це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п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туальному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615" y="2122754"/>
            <a:ext cx="9366250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обеспечению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развития сообществ</a:t>
            </a:r>
            <a:r>
              <a:rPr dirty="0" sz="2000" spc="-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выпускников;</a:t>
            </a:r>
            <a:endParaRPr sz="2000">
              <a:latin typeface="Times New Roman"/>
              <a:cs typeface="Times New Roman"/>
            </a:endParaRPr>
          </a:p>
          <a:p>
            <a:pPr marL="354965" marR="7620" indent="-342900">
              <a:lnSpc>
                <a:spcPct val="100000"/>
              </a:lnSpc>
              <a:tabLst>
                <a:tab pos="354965" algn="l"/>
                <a:tab pos="1806575" algn="l"/>
                <a:tab pos="3278504" algn="l"/>
                <a:tab pos="5241925" algn="l"/>
                <a:tab pos="6752590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расширить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аудиторию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потенциальных	участников	российско-монгольских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проектов;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301750" algn="l"/>
                <a:tab pos="2310765" algn="l"/>
                <a:tab pos="3642995" algn="l"/>
                <a:tab pos="4944745" algn="l"/>
                <a:tab pos="6176010" algn="l"/>
                <a:tab pos="6685280" algn="l"/>
                <a:tab pos="806005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создать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систему	поддержки	инициатив	молодежи	для	реализации	совместных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российско-монгольских</a:t>
            </a:r>
            <a:r>
              <a:rPr dirty="0" sz="20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проектов;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создать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возможность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для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молодежи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Монголии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познакомиться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потенциалом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и  возможностями российской системы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высшего</a:t>
            </a:r>
            <a:r>
              <a:rPr dirty="0" sz="20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образования;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49705" algn="l"/>
                <a:tab pos="3148965" algn="l"/>
                <a:tab pos="3806190" algn="l"/>
                <a:tab pos="5580380" algn="l"/>
                <a:tab pos="6857365" algn="l"/>
                <a:tab pos="8506460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</a:t>
            </a: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з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дать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во</a:t>
            </a:r>
            <a:r>
              <a:rPr dirty="0" sz="2000" spc="-20">
                <a:solidFill>
                  <a:srgbClr val="404040"/>
                </a:solidFill>
                <a:latin typeface="Times New Roman"/>
                <a:cs typeface="Times New Roman"/>
              </a:rPr>
              <a:t>з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ж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ость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ля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угл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бле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но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из</a:t>
            </a:r>
            <a:r>
              <a:rPr dirty="0" sz="2000" spc="-15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чен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исто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иче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ки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жных</a:t>
            </a:r>
            <a:endParaRPr sz="20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совместных российско-монгольских</a:t>
            </a:r>
            <a:r>
              <a:rPr dirty="0" sz="2000" spc="-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событий;</a:t>
            </a:r>
            <a:endParaRPr sz="2000">
              <a:latin typeface="Times New Roman"/>
              <a:cs typeface="Times New Roman"/>
            </a:endParaRPr>
          </a:p>
          <a:p>
            <a:pPr marL="354965" marR="762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600" spc="270">
                <a:solidFill>
                  <a:srgbClr val="C77C0D"/>
                </a:solidFill>
                <a:latin typeface="Arial"/>
                <a:cs typeface="Arial"/>
              </a:rPr>
              <a:t>	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создать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возможность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для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преподавателей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русского языка в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 повысить 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качество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изучения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русского языка в школах и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вузах</a:t>
            </a:r>
            <a:r>
              <a:rPr dirty="0" sz="20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Монголии.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903" y="97880"/>
            <a:ext cx="1493026" cy="1076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4343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Содержание</a:t>
            </a:r>
            <a:r>
              <a:rPr dirty="0" sz="3600" spc="-60" b="1">
                <a:latin typeface="Liberation Serif"/>
                <a:cs typeface="Liberation Serif"/>
              </a:rPr>
              <a:t> </a:t>
            </a:r>
            <a:r>
              <a:rPr dirty="0" sz="3600" spc="-5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449704"/>
            <a:ext cx="9734550" cy="4948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95"/>
              </a:spcBef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Круглый стол «Развитие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сотрудничества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вузов и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выпускников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для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повышения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качества  жизни».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Круглый стол «Русский язык как основа объединения и развития».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Круглый стол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«События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Халхин-Голе: конфликт исторического</a:t>
            </a:r>
            <a:r>
              <a:rPr dirty="0" sz="1900" spc="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значения».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Пленарное заседание</a:t>
            </a:r>
            <a:r>
              <a:rPr dirty="0" sz="19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форума.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Концерт выпускников российских и советских</a:t>
            </a:r>
            <a:r>
              <a:rPr dirty="0" sz="1900" spc="-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вузов.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Концерт группы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«Парни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САБложки» (г. Екатеринбург).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Презентация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книги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«Незабываемая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битва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реке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Халхин-Гол».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Круглый стол в школах и вузах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«Историческое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значение битвы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реке</a:t>
            </a:r>
            <a:r>
              <a:rPr dirty="0" sz="1900" spc="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Халхин-Гол».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Круглый стол в вузах «Современная система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высшего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образования в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России».</a:t>
            </a:r>
            <a:endParaRPr sz="19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5600" algn="l"/>
              </a:tabLst>
            </a:pP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Исторический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диктант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«От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Халхин-Гола до Даляня: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СССР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и Монголия во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Второй 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мировой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войне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(1939-1945). К 80-летию совместной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победы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на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р. Халхин-Гол»  Мастер-классы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преподавателей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УрФУ </a:t>
            </a:r>
            <a:r>
              <a:rPr dirty="0" sz="1900">
                <a:solidFill>
                  <a:srgbClr val="404040"/>
                </a:solidFill>
                <a:latin typeface="Times New Roman"/>
                <a:cs typeface="Times New Roman"/>
              </a:rPr>
              <a:t>по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современным технологиям </a:t>
            </a: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изучения русского 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языка.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77C0D"/>
              </a:buClr>
              <a:buSzPct val="78947"/>
              <a:buAutoNum type="arabicPeriod"/>
              <a:tabLst>
                <a:tab pos="355600" algn="l"/>
              </a:tabLst>
            </a:pP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Презентация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фотоальбома с интерактивным ресурсом дополненной</a:t>
            </a:r>
            <a:r>
              <a:rPr dirty="0" sz="19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реальности.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5600" algn="l"/>
              </a:tabLst>
            </a:pPr>
            <a:r>
              <a:rPr dirty="0" sz="1900" spc="-10">
                <a:solidFill>
                  <a:srgbClr val="404040"/>
                </a:solidFill>
                <a:latin typeface="Times New Roman"/>
                <a:cs typeface="Times New Roman"/>
              </a:rPr>
              <a:t>Изготовление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видеофильма об известных выпускниках.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77C0D"/>
              </a:buClr>
              <a:buSzPct val="78947"/>
              <a:buAutoNum type="arabicPeriod"/>
              <a:tabLst>
                <a:tab pos="355600" algn="l"/>
              </a:tabLst>
            </a:pP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Издание сборника научных стаей участников</a:t>
            </a:r>
            <a:r>
              <a:rPr dirty="0" sz="1900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404040"/>
                </a:solidFill>
                <a:latin typeface="Times New Roman"/>
                <a:cs typeface="Times New Roman"/>
              </a:rPr>
              <a:t>Форума.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070" y="627634"/>
            <a:ext cx="3629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Команда</a:t>
            </a:r>
            <a:r>
              <a:rPr dirty="0" sz="3600" spc="-90" b="1">
                <a:latin typeface="Liberation Serif"/>
                <a:cs typeface="Liberation Serif"/>
              </a:rPr>
              <a:t> </a:t>
            </a:r>
            <a:r>
              <a:rPr dirty="0" sz="3600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555" y="1370075"/>
            <a:ext cx="1120140" cy="1578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8555" y="4907279"/>
            <a:ext cx="1760220" cy="142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10866" y="4923535"/>
            <a:ext cx="7877809" cy="139763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КООРДИНАТОР ПРОЕКТА </a:t>
            </a:r>
            <a:r>
              <a:rPr dirty="0" u="heavy" sz="150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В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МОНГОЛИИ, РАБОТЫ </a:t>
            </a:r>
            <a:r>
              <a:rPr dirty="0" u="heavy" sz="150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С</a:t>
            </a:r>
            <a:r>
              <a:rPr dirty="0" u="heavy" sz="1500" spc="1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ПАРТНЕРАМИ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Магсар</a:t>
            </a:r>
            <a:r>
              <a:rPr dirty="0" u="heavy" sz="1500" spc="-1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Цэвээний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Выпускник  филологического  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факультета 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Уральского  государственного  университета</a:t>
            </a:r>
            <a:r>
              <a:rPr dirty="0" sz="1500" spc="50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имени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А.М. Горького  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(ныне 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УрФУ),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директор  Улан-Баторской  школы «Кириллица»,  д-р</a:t>
            </a:r>
            <a:r>
              <a:rPr dirty="0" sz="1500" spc="85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филол.наук,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член Правления Монгольской Ассоциации выпускников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УрФУ, опыт работы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более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30</a:t>
            </a:r>
            <a:r>
              <a:rPr dirty="0" sz="1500" spc="-60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лет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555" y="3137916"/>
            <a:ext cx="1120140" cy="1580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10866" y="1489328"/>
            <a:ext cx="7878445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РУКОВОДИТЕЛЬ </a:t>
            </a:r>
            <a:r>
              <a:rPr dirty="0" u="heavy" sz="1500" spc="-1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ПРОЕКТА,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РУКОВОДИТЕЛЬ ОРГАНИЗАЦИОННОЙ</a:t>
            </a:r>
            <a:r>
              <a:rPr dirty="0" u="heavy" sz="1500" spc="3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СЛУЖБЫ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Осипчукова</a:t>
            </a:r>
            <a:r>
              <a:rPr dirty="0" u="heavy" sz="1500" spc="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1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Елена</a:t>
            </a:r>
            <a:endParaRPr sz="1500">
              <a:latin typeface="Liberation Serif"/>
              <a:cs typeface="Liberation Serif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Администратор проектов Фонда-заявителя, руководитель благотворительных 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проектов 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Фонда, канд.пед.наук,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зам.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директора Центра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по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развитию партнерства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с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выпускниками 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УрФУ, опыт работы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более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20</a:t>
            </a:r>
            <a:r>
              <a:rPr dirty="0" sz="1500" spc="-65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лет</a:t>
            </a:r>
            <a:endParaRPr sz="15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КООРДИНАТОР НАУЧНОЙ ЧАСТИ</a:t>
            </a:r>
            <a:r>
              <a:rPr dirty="0" u="heavy" sz="1500" spc="1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ФОРУМА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Палкин</a:t>
            </a:r>
            <a:r>
              <a:rPr dirty="0" u="heavy" sz="150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Александр</a:t>
            </a:r>
            <a:endParaRPr sz="1500">
              <a:latin typeface="Liberation Serif"/>
              <a:cs typeface="Liberation Serif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Канд.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ист.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наук, старший научный сотрудник Уральского гуманитарного 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института 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Уральского федерального университета имени первого Президента России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Б.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Н.Ельцина,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опыт  работы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более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10</a:t>
            </a:r>
            <a:r>
              <a:rPr dirty="0" sz="1500" spc="-50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лет</a:t>
            </a:r>
            <a:endParaRPr sz="15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070" y="627634"/>
            <a:ext cx="3629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Liberation Serif"/>
                <a:cs typeface="Liberation Serif"/>
              </a:rPr>
              <a:t>Команда</a:t>
            </a:r>
            <a:r>
              <a:rPr dirty="0" sz="3600" spc="-90" b="1">
                <a:latin typeface="Liberation Serif"/>
                <a:cs typeface="Liberation Serif"/>
              </a:rPr>
              <a:t> </a:t>
            </a:r>
            <a:r>
              <a:rPr dirty="0" sz="3600" b="1">
                <a:latin typeface="Liberation Serif"/>
                <a:cs typeface="Liberation Serif"/>
              </a:rPr>
              <a:t>проекта</a:t>
            </a:r>
            <a:endParaRPr sz="3600">
              <a:latin typeface="Liberation Serif"/>
              <a:cs typeface="Liberation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20" y="100702"/>
            <a:ext cx="1537634" cy="107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952" y="4425696"/>
            <a:ext cx="2206752" cy="1655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85491" y="4615811"/>
            <a:ext cx="4682490" cy="84836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БУХГАЛТЕР</a:t>
            </a:r>
            <a:r>
              <a:rPr dirty="0" u="heavy" sz="1500" spc="-2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1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ПРОЕКТА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Макшанова Светлана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Бухгалтер Фонда-заявителя,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опыт работы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более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10</a:t>
            </a:r>
            <a:r>
              <a:rPr dirty="0" sz="1500" spc="-45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лет</a:t>
            </a:r>
            <a:endParaRPr sz="1500">
              <a:latin typeface="Liberation Serif"/>
              <a:cs typeface="Liberation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952" y="1921764"/>
            <a:ext cx="2206752" cy="1918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26714" y="1936750"/>
            <a:ext cx="7148830" cy="194627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КООРДИНАТОР ИНФОРМАЦИОННОГО ОБЕСПЕЧЕНИЯ </a:t>
            </a:r>
            <a:r>
              <a:rPr dirty="0" u="heavy" sz="150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И</a:t>
            </a:r>
            <a:r>
              <a:rPr dirty="0" u="heavy" sz="1500" spc="3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ПРОДВИЖЕНИЯ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1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ПРОЕКТА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u="heavy" sz="1500" spc="-37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Бадам-Очирын</a:t>
            </a:r>
            <a:r>
              <a:rPr dirty="0" u="heavy" sz="1500" spc="-20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 </a:t>
            </a:r>
            <a:r>
              <a:rPr dirty="0" u="heavy" sz="1500" spc="-5" b="1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Liberation Serif"/>
                <a:cs typeface="Liberation Serif"/>
              </a:rPr>
              <a:t>Галаарид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1062990" algn="l"/>
                <a:tab pos="2009139" algn="l"/>
                <a:tab pos="3109595" algn="l"/>
                <a:tab pos="4754245" algn="l"/>
                <a:tab pos="6100445" algn="l"/>
                <a:tab pos="6766559" algn="l"/>
              </a:tabLst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В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ып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уск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н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ик	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ж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у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рф</a:t>
            </a:r>
            <a:r>
              <a:rPr dirty="0" sz="1500" spc="5" i="1">
                <a:solidFill>
                  <a:srgbClr val="404040"/>
                </a:solidFill>
                <a:latin typeface="Liberation Serif"/>
                <a:cs typeface="Liberation Serif"/>
              </a:rPr>
              <a:t>а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к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а	Ур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а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л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ьс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к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о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г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о	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г</a:t>
            </a:r>
            <a:r>
              <a:rPr dirty="0" sz="1500" spc="5" i="1">
                <a:solidFill>
                  <a:srgbClr val="404040"/>
                </a:solidFill>
                <a:latin typeface="Liberation Serif"/>
                <a:cs typeface="Liberation Serif"/>
              </a:rPr>
              <a:t>о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су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да</a:t>
            </a:r>
            <a:r>
              <a:rPr dirty="0" sz="1500" spc="5" i="1">
                <a:solidFill>
                  <a:srgbClr val="404040"/>
                </a:solidFill>
                <a:latin typeface="Liberation Serif"/>
                <a:cs typeface="Liberation Serif"/>
              </a:rPr>
              <a:t>р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с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т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ве</a:t>
            </a:r>
            <a:r>
              <a:rPr dirty="0" sz="1500" spc="10" i="1">
                <a:solidFill>
                  <a:srgbClr val="404040"/>
                </a:solidFill>
                <a:latin typeface="Liberation Serif"/>
                <a:cs typeface="Liberation Serif"/>
              </a:rPr>
              <a:t>н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н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о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г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о	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у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н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и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в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е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р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с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и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т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е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т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а	и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мен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и	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А.М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.</a:t>
            </a:r>
            <a:endParaRPr sz="1500">
              <a:latin typeface="Liberation Serif"/>
              <a:cs typeface="Liberation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6137275" algn="l"/>
              </a:tabLst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Горького  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(ныне 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УрФУ),  Президент  Союза </a:t>
            </a:r>
            <a:r>
              <a:rPr dirty="0" sz="1500" spc="75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монгольских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журналистов	</a:t>
            </a:r>
            <a:r>
              <a:rPr dirty="0" sz="1500" spc="-10" i="1">
                <a:solidFill>
                  <a:srgbClr val="404040"/>
                </a:solidFill>
                <a:latin typeface="Liberation Serif"/>
                <a:cs typeface="Liberation Serif"/>
              </a:rPr>
              <a:t>(2011-2018),</a:t>
            </a:r>
            <a:endParaRPr sz="1500">
              <a:latin typeface="Liberation Serif"/>
              <a:cs typeface="Liberation Serif"/>
            </a:endParaRPr>
          </a:p>
          <a:p>
            <a:pPr marL="12700" marR="5080">
              <a:lnSpc>
                <a:spcPct val="120000"/>
              </a:lnSpc>
            </a:pP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руководитель НГО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БОСМЭГУ,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заслуженный деятель культуры Монголии, опыт 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работы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более </a:t>
            </a:r>
            <a:r>
              <a:rPr dirty="0" sz="1500" i="1">
                <a:solidFill>
                  <a:srgbClr val="404040"/>
                </a:solidFill>
                <a:latin typeface="Liberation Serif"/>
                <a:cs typeface="Liberation Serif"/>
              </a:rPr>
              <a:t>30</a:t>
            </a:r>
            <a:r>
              <a:rPr dirty="0" sz="1500" spc="-55" i="1">
                <a:solidFill>
                  <a:srgbClr val="404040"/>
                </a:solidFill>
                <a:latin typeface="Liberation Serif"/>
                <a:cs typeface="Liberation Serif"/>
              </a:rPr>
              <a:t> </a:t>
            </a:r>
            <a:r>
              <a:rPr dirty="0" sz="1500" spc="-5" i="1">
                <a:solidFill>
                  <a:srgbClr val="404040"/>
                </a:solidFill>
                <a:latin typeface="Liberation Serif"/>
                <a:cs typeface="Liberation Serif"/>
              </a:rPr>
              <a:t>лет</a:t>
            </a:r>
            <a:endParaRPr sz="15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Осипчукова Елена Владимировна</dc:creator>
  <dc:title>ФОРУМ  выпускников советских и российских вузов  и молодежи в Улан-Баторе, посвященном  80-летию победы советских и монгольских войск над Японской Квантунской армией  на реке Халхин-Гол</dc:title>
  <dcterms:created xsi:type="dcterms:W3CDTF">2019-03-17T18:00:55Z</dcterms:created>
  <dcterms:modified xsi:type="dcterms:W3CDTF">2019-03-17T18:00:55Z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2019-03-15T00:00:00Z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2019-03-17T00:00:00Z</vt:filetime>
  </property>
</Properties>
</file>